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2"/>
  </p:notesMasterIdLst>
  <p:handoutMasterIdLst>
    <p:handoutMasterId r:id="rId43"/>
  </p:handout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5A3"/>
    <a:srgbClr val="FFB9D5"/>
    <a:srgbClr val="FF0066"/>
    <a:srgbClr val="4E67C8"/>
    <a:srgbClr val="FFFFCC"/>
    <a:srgbClr val="D4E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77"/>
    <p:restoredTop sz="94715" autoAdjust="0"/>
  </p:normalViewPr>
  <p:slideViewPr>
    <p:cSldViewPr snapToGrid="0" snapToObjects="1">
      <p:cViewPr varScale="1">
        <p:scale>
          <a:sx n="124" d="100"/>
          <a:sy n="124" d="100"/>
        </p:scale>
        <p:origin x="1408" y="184"/>
      </p:cViewPr>
      <p:guideLst/>
    </p:cSldViewPr>
  </p:slid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vela\suzuki25\desktop\YAWARA\20140926_exectime_unrolling_phoenix_exchange_measuring_ran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1400" dirty="0" smtClean="0"/>
              <a:t>行列積計算プログラムの実行時間</a:t>
            </a:r>
            <a:endParaRPr lang="ja-JP" altLang="en-US" sz="1400" dirty="0"/>
          </a:p>
        </c:rich>
      </c:tx>
      <c:layout>
        <c:manualLayout>
          <c:xMode val="edge"/>
          <c:yMode val="edge"/>
          <c:x val="0.225506537699408"/>
          <c:y val="0.020996344321530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39668495995993"/>
          <c:y val="0.162293702161575"/>
          <c:w val="0.725489115307605"/>
          <c:h val="0.519692253782413"/>
        </c:manualLayout>
      </c:layout>
      <c:barChart>
        <c:barDir val="col"/>
        <c:grouping val="clustered"/>
        <c:varyColors val="0"/>
        <c:ser>
          <c:idx val="0"/>
          <c:order val="0"/>
          <c:tx>
            <c:strRef>
              <c:f>Sheet1!$A$56</c:f>
              <c:strCache>
                <c:ptCount val="1"/>
                <c:pt idx="0">
                  <c:v>展開無</c:v>
                </c:pt>
              </c:strCache>
            </c:strRef>
          </c:tx>
          <c:spPr>
            <a:solidFill>
              <a:schemeClr val="accent1"/>
            </a:solidFill>
            <a:ln>
              <a:noFill/>
            </a:ln>
            <a:effectLst/>
          </c:spPr>
          <c:invertIfNegative val="0"/>
          <c:cat>
            <c:numRef>
              <c:f>Sheet1!$B$55:$F$55</c:f>
              <c:numCache>
                <c:formatCode>General</c:formatCode>
                <c:ptCount val="5"/>
                <c:pt idx="0">
                  <c:v>8.0</c:v>
                </c:pt>
                <c:pt idx="1">
                  <c:v>16.0</c:v>
                </c:pt>
                <c:pt idx="2">
                  <c:v>32.0</c:v>
                </c:pt>
                <c:pt idx="3">
                  <c:v>64.0</c:v>
                </c:pt>
                <c:pt idx="4">
                  <c:v>128.0</c:v>
                </c:pt>
              </c:numCache>
            </c:numRef>
          </c:cat>
          <c:val>
            <c:numRef>
              <c:f>Sheet1!$B$56:$F$56</c:f>
              <c:numCache>
                <c:formatCode>General</c:formatCode>
                <c:ptCount val="5"/>
                <c:pt idx="0">
                  <c:v>0.063501</c:v>
                </c:pt>
                <c:pt idx="1">
                  <c:v>0.078509</c:v>
                </c:pt>
                <c:pt idx="2">
                  <c:v>0.08184</c:v>
                </c:pt>
                <c:pt idx="3">
                  <c:v>0.100624</c:v>
                </c:pt>
                <c:pt idx="4">
                  <c:v>0.194496</c:v>
                </c:pt>
              </c:numCache>
            </c:numRef>
          </c:val>
        </c:ser>
        <c:ser>
          <c:idx val="1"/>
          <c:order val="1"/>
          <c:tx>
            <c:strRef>
              <c:f>Sheet1!$A$57</c:f>
              <c:strCache>
                <c:ptCount val="1"/>
                <c:pt idx="0">
                  <c:v>展開有(プリプロセッサ)</c:v>
                </c:pt>
              </c:strCache>
            </c:strRef>
          </c:tx>
          <c:spPr>
            <a:solidFill>
              <a:schemeClr val="accent3"/>
            </a:solidFill>
            <a:ln>
              <a:noFill/>
            </a:ln>
            <a:effectLst/>
          </c:spPr>
          <c:invertIfNegative val="0"/>
          <c:cat>
            <c:numRef>
              <c:f>Sheet1!$B$55:$F$55</c:f>
              <c:numCache>
                <c:formatCode>General</c:formatCode>
                <c:ptCount val="5"/>
                <c:pt idx="0">
                  <c:v>8.0</c:v>
                </c:pt>
                <c:pt idx="1">
                  <c:v>16.0</c:v>
                </c:pt>
                <c:pt idx="2">
                  <c:v>32.0</c:v>
                </c:pt>
                <c:pt idx="3">
                  <c:v>64.0</c:v>
                </c:pt>
                <c:pt idx="4">
                  <c:v>128.0</c:v>
                </c:pt>
              </c:numCache>
            </c:numRef>
          </c:cat>
          <c:val>
            <c:numRef>
              <c:f>Sheet1!$B$57:$F$57</c:f>
              <c:numCache>
                <c:formatCode>General</c:formatCode>
                <c:ptCount val="5"/>
                <c:pt idx="0">
                  <c:v>0.043549</c:v>
                </c:pt>
                <c:pt idx="1">
                  <c:v>0.051645</c:v>
                </c:pt>
                <c:pt idx="2">
                  <c:v>0.055811</c:v>
                </c:pt>
                <c:pt idx="3">
                  <c:v>0.07785</c:v>
                </c:pt>
                <c:pt idx="4">
                  <c:v>0.182723</c:v>
                </c:pt>
              </c:numCache>
            </c:numRef>
          </c:val>
        </c:ser>
        <c:ser>
          <c:idx val="2"/>
          <c:order val="2"/>
          <c:tx>
            <c:strRef>
              <c:f>Sheet1!$A$58</c:f>
              <c:strCache>
                <c:ptCount val="1"/>
                <c:pt idx="0">
                  <c:v>展開有(手動)</c:v>
                </c:pt>
              </c:strCache>
            </c:strRef>
          </c:tx>
          <c:spPr>
            <a:solidFill>
              <a:schemeClr val="accent5"/>
            </a:solidFill>
            <a:ln>
              <a:noFill/>
            </a:ln>
            <a:effectLst/>
          </c:spPr>
          <c:invertIfNegative val="0"/>
          <c:cat>
            <c:numRef>
              <c:f>Sheet1!$B$55:$F$55</c:f>
              <c:numCache>
                <c:formatCode>General</c:formatCode>
                <c:ptCount val="5"/>
                <c:pt idx="0">
                  <c:v>8.0</c:v>
                </c:pt>
                <c:pt idx="1">
                  <c:v>16.0</c:v>
                </c:pt>
                <c:pt idx="2">
                  <c:v>32.0</c:v>
                </c:pt>
                <c:pt idx="3">
                  <c:v>64.0</c:v>
                </c:pt>
                <c:pt idx="4">
                  <c:v>128.0</c:v>
                </c:pt>
              </c:numCache>
            </c:numRef>
          </c:cat>
          <c:val>
            <c:numRef>
              <c:f>Sheet1!$B$58:$F$58</c:f>
              <c:numCache>
                <c:formatCode>General</c:formatCode>
                <c:ptCount val="5"/>
                <c:pt idx="0">
                  <c:v>0.042144</c:v>
                </c:pt>
                <c:pt idx="1">
                  <c:v>0.049846</c:v>
                </c:pt>
                <c:pt idx="2">
                  <c:v>0.054579</c:v>
                </c:pt>
                <c:pt idx="3">
                  <c:v>0.076413</c:v>
                </c:pt>
                <c:pt idx="4">
                  <c:v>0.180797</c:v>
                </c:pt>
              </c:numCache>
            </c:numRef>
          </c:val>
        </c:ser>
        <c:dLbls>
          <c:showLegendKey val="0"/>
          <c:showVal val="0"/>
          <c:showCatName val="0"/>
          <c:showSerName val="0"/>
          <c:showPercent val="0"/>
          <c:showBubbleSize val="0"/>
        </c:dLbls>
        <c:gapWidth val="219"/>
        <c:overlap val="-27"/>
        <c:axId val="-2058102608"/>
        <c:axId val="-2058104656"/>
      </c:barChart>
      <c:catAx>
        <c:axId val="-20581026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ja-JP"/>
                  <a:t>一辺の要素数</a:t>
                </a:r>
                <a:r>
                  <a:rPr lang="en-US"/>
                  <a:t>[</a:t>
                </a:r>
                <a:r>
                  <a:rPr lang="ja-JP"/>
                  <a:t>個</a:t>
                </a:r>
                <a:r>
                  <a:rPr lang="en-US"/>
                  <a:t>]</a:t>
                </a:r>
                <a:endParaRPr lang="ja-JP"/>
              </a:p>
            </c:rich>
          </c:tx>
          <c:layout>
            <c:manualLayout>
              <c:xMode val="edge"/>
              <c:yMode val="edge"/>
              <c:x val="0.432746458147732"/>
              <c:y val="0.774495955475847"/>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58104656"/>
        <c:crosses val="autoZero"/>
        <c:auto val="1"/>
        <c:lblAlgn val="ctr"/>
        <c:lblOffset val="100"/>
        <c:noMultiLvlLbl val="0"/>
      </c:catAx>
      <c:valAx>
        <c:axId val="-2058104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ja-JP"/>
                  <a:t>実行時間</a:t>
                </a:r>
                <a:r>
                  <a:rPr lang="en-US"/>
                  <a:t>[msec]</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2058102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solidFill>
        <a:schemeClr val="bg1">
          <a:lumMod val="75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D4E48C-A3BD-2B46-8A85-ABE659C885BF}" type="datetimeFigureOut">
              <a:rPr kumimoji="1" lang="ja-JP" altLang="en-US" smtClean="0"/>
              <a:t>2016/10/14</a:t>
            </a:fld>
            <a:endParaRPr kumimoji="1" lang="ja-JP" altLang="en-US" dirty="0"/>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26A9CF-4B0F-F849-B0D5-95D8F3632818}" type="slidenum">
              <a:rPr kumimoji="1" lang="ja-JP" altLang="en-US" smtClean="0"/>
              <a:t>‹#›</a:t>
            </a:fld>
            <a:endParaRPr kumimoji="1" lang="ja-JP" altLang="en-US" dirty="0"/>
          </a:p>
        </p:txBody>
      </p:sp>
    </p:spTree>
    <p:extLst>
      <p:ext uri="{BB962C8B-B14F-4D97-AF65-F5344CB8AC3E}">
        <p14:creationId xmlns:p14="http://schemas.microsoft.com/office/powerpoint/2010/main" val="1485887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AA9D1-BD0E-4867-8AF5-59901A975E8A}" type="datetimeFigureOut">
              <a:rPr kumimoji="1" lang="ja-JP" altLang="en-US" smtClean="0"/>
              <a:t>2016/10/14</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F376A-3B30-446D-924B-C875BF51DD85}" type="slidenum">
              <a:rPr kumimoji="1" lang="ja-JP" altLang="en-US" smtClean="0"/>
              <a:t>‹#›</a:t>
            </a:fld>
            <a:endParaRPr kumimoji="1" lang="ja-JP" altLang="en-US" dirty="0"/>
          </a:p>
        </p:txBody>
      </p:sp>
    </p:spTree>
    <p:extLst>
      <p:ext uri="{BB962C8B-B14F-4D97-AF65-F5344CB8AC3E}">
        <p14:creationId xmlns:p14="http://schemas.microsoft.com/office/powerpoint/2010/main" val="1736721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3AF376A-3B30-446D-924B-C875BF51DD85}" type="slidenum">
              <a:rPr kumimoji="1" lang="ja-JP" altLang="en-US" smtClean="0"/>
              <a:t>11</a:t>
            </a:fld>
            <a:endParaRPr kumimoji="1" lang="ja-JP" altLang="en-US" dirty="0"/>
          </a:p>
        </p:txBody>
      </p:sp>
    </p:spTree>
    <p:extLst>
      <p:ext uri="{BB962C8B-B14F-4D97-AF65-F5344CB8AC3E}">
        <p14:creationId xmlns:p14="http://schemas.microsoft.com/office/powerpoint/2010/main" val="364255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3AF376A-3B30-446D-924B-C875BF51DD85}" type="slidenum">
              <a:rPr kumimoji="1" lang="ja-JP" altLang="en-US" smtClean="0"/>
              <a:t>14</a:t>
            </a:fld>
            <a:endParaRPr kumimoji="1" lang="ja-JP" altLang="en-US" dirty="0"/>
          </a:p>
        </p:txBody>
      </p:sp>
    </p:spTree>
    <p:extLst>
      <p:ext uri="{BB962C8B-B14F-4D97-AF65-F5344CB8AC3E}">
        <p14:creationId xmlns:p14="http://schemas.microsoft.com/office/powerpoint/2010/main" val="124299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4"/>
            <a:ext cx="7848600" cy="1927225"/>
          </a:xfrm>
        </p:spPr>
        <p:txBody>
          <a:bodyPr anchor="b">
            <a:noAutofit/>
          </a:bodyPr>
          <a:lstStyle>
            <a:lvl1pPr>
              <a:defRPr sz="3038" cap="all" baseline="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ja-JP" altLang="en-US" smtClean="0"/>
              <a:t>マスター サブタイトルの書式設定</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fld id="{EE753F2A-FF99-564F-B9D6-4857BDD7B87E}" type="datetime1">
              <a:rPr lang="ja-JP" altLang="en-US" smtClean="0"/>
              <a:t>2016/10/14</a:t>
            </a:fld>
            <a:endParaRPr lang="ja-JP" altLang="en-US" dirty="0"/>
          </a:p>
        </p:txBody>
      </p:sp>
      <p:sp>
        <p:nvSpPr>
          <p:cNvPr id="17"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ja-JP" altLang="en-US" smtClean="0"/>
              <a:t>研究室ミーティング</a:t>
            </a:r>
            <a:endParaRPr lang="ja-JP" altLang="en-US" dirty="0"/>
          </a:p>
        </p:txBody>
      </p:sp>
      <p:sp>
        <p:nvSpPr>
          <p:cNvPr id="19"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200" b="1">
                <a:solidFill>
                  <a:srgbClr val="FFFFFF"/>
                </a:solidFill>
              </a:defRPr>
            </a:lvl1pPr>
          </a:lstStyle>
          <a:p>
            <a:fld id="{BD84B515-6EF4-D642-B309-5ED90DAA2A6E}" type="slidenum">
              <a:rPr lang="ja-JP" altLang="en-US" smtClean="0"/>
              <a:pPr/>
              <a:t>‹#›</a:t>
            </a:fld>
            <a:endParaRPr lang="ja-JP" altLang="en-US" dirty="0"/>
          </a:p>
        </p:txBody>
      </p:sp>
    </p:spTree>
    <p:extLst>
      <p:ext uri="{BB962C8B-B14F-4D97-AF65-F5344CB8AC3E}">
        <p14:creationId xmlns:p14="http://schemas.microsoft.com/office/powerpoint/2010/main" val="62338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A3D8279-2399-7849-8599-3CABBA388B42}" type="datetime1">
              <a:rPr kumimoji="1" lang="ja-JP" altLang="en-US" smtClean="0"/>
              <a:t>2016/10/14</a:t>
            </a:fld>
            <a:endParaRPr kumimoji="1" lang="ja-JP" altLang="en-US" dirty="0"/>
          </a:p>
        </p:txBody>
      </p:sp>
      <p:sp>
        <p:nvSpPr>
          <p:cNvPr id="5" name="Footer Placeholder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2310273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BBA5DCD-6AFF-2B4F-8F24-CD3A80D1FE27}" type="datetime1">
              <a:rPr kumimoji="1" lang="ja-JP" altLang="en-US" smtClean="0"/>
              <a:t>2016/10/14</a:t>
            </a:fld>
            <a:endParaRPr kumimoji="1" lang="ja-JP" altLang="en-US" dirty="0"/>
          </a:p>
        </p:txBody>
      </p:sp>
      <p:sp>
        <p:nvSpPr>
          <p:cNvPr id="5" name="Footer Placeholder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2265738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33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E9A2F86-A34F-AF4E-82A8-FA50EA8AB928}"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7402830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0F169DCA-9F91-F240-A3C9-8C7762931232}"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15642862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41"/>
            <a:ext cx="7886700" cy="2852737"/>
          </a:xfrm>
        </p:spPr>
        <p:txBody>
          <a:bodyPr anchor="b"/>
          <a:lstStyle>
            <a:lvl1pPr>
              <a:defRPr sz="33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B170847-E6E9-FF42-8A31-92C6239BC905}"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14635080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781ED6F-4B26-F849-8D77-3A111B935134}" type="datetime1">
              <a:rPr kumimoji="1" lang="ja-JP" altLang="en-US" smtClean="0"/>
              <a:t>2016/10/14</a:t>
            </a:fld>
            <a:endParaRPr kumimoji="1" lang="ja-JP" altLang="en-US" dirty="0"/>
          </a:p>
        </p:txBody>
      </p:sp>
      <p:sp>
        <p:nvSpPr>
          <p:cNvPr id="6" name="フッター プレースホルダー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20502427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8"/>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1"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0CC9D62D-825D-3547-8D8E-7DDBA2F041E7}" type="datetime1">
              <a:rPr kumimoji="1" lang="ja-JP" altLang="en-US" smtClean="0"/>
              <a:t>2016/10/14</a:t>
            </a:fld>
            <a:endParaRPr kumimoji="1" lang="ja-JP" altLang="en-US" dirty="0"/>
          </a:p>
        </p:txBody>
      </p:sp>
      <p:sp>
        <p:nvSpPr>
          <p:cNvPr id="8" name="フッター プレースホルダー 7"/>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9" name="スライド番号プレースホルダー 8"/>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2054480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C8E4BB4-FAD2-134B-B171-01770AF319E1}" type="datetime1">
              <a:rPr kumimoji="1" lang="ja-JP" altLang="en-US" smtClean="0"/>
              <a:t>2016/10/14</a:t>
            </a:fld>
            <a:endParaRPr kumimoji="1" lang="ja-JP" altLang="en-US" dirty="0"/>
          </a:p>
        </p:txBody>
      </p:sp>
      <p:sp>
        <p:nvSpPr>
          <p:cNvPr id="4" name="フッター プレースホルダー 3"/>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5" name="スライド番号プレースホルダー 4"/>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2660353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8194895-40AC-D24D-B6D2-61E2E2A3BDEB}" type="datetime1">
              <a:rPr kumimoji="1" lang="ja-JP" altLang="en-US" smtClean="0"/>
              <a:t>2016/10/14</a:t>
            </a:fld>
            <a:endParaRPr kumimoji="1" lang="ja-JP" altLang="en-US" dirty="0"/>
          </a:p>
        </p:txBody>
      </p:sp>
      <p:sp>
        <p:nvSpPr>
          <p:cNvPr id="3" name="フッター プレースホルダー 2"/>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4" name="スライド番号プレースホルダー 3"/>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1951743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1F43284-5497-874E-9CC1-0F6496D8EC66}" type="datetime1">
              <a:rPr kumimoji="1" lang="ja-JP" altLang="en-US" smtClean="0"/>
              <a:t>2016/10/14</a:t>
            </a:fld>
            <a:endParaRPr kumimoji="1" lang="ja-JP" altLang="en-US" dirty="0"/>
          </a:p>
        </p:txBody>
      </p:sp>
      <p:sp>
        <p:nvSpPr>
          <p:cNvPr id="6" name="フッター プレースホルダー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1088544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10"/>
          </p:nvPr>
        </p:nvSpPr>
        <p:spPr/>
        <p:txBody>
          <a:bodyPr/>
          <a:lstStyle/>
          <a:p>
            <a:fld id="{38504126-AD88-B343-ACBC-B049C84E5D50}" type="datetime1">
              <a:rPr kumimoji="1" lang="ja-JP" altLang="en-US" smtClean="0"/>
              <a:t>2016/10/14</a:t>
            </a:fld>
            <a:endParaRPr kumimoji="1" lang="ja-JP" altLang="en-US" dirty="0"/>
          </a:p>
        </p:txBody>
      </p:sp>
      <p:sp>
        <p:nvSpPr>
          <p:cNvPr id="5" name="Footer Placeholder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200" b="1">
                <a:solidFill>
                  <a:srgbClr val="FFFFFF"/>
                </a:solidFill>
              </a:defRPr>
            </a:lvl1p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19045494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dirty="0" smtClean="0"/>
              <a:t>プレースホルダーまでドラッグするかアイコンをクリックして図を追加</a:t>
            </a:r>
            <a:endParaRPr kumimoji="1" lang="ja-JP" altLang="en-US" dirty="0"/>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6D03E2F-4939-C84D-9003-01DD8A330949}" type="datetime1">
              <a:rPr kumimoji="1" lang="ja-JP" altLang="en-US" smtClean="0"/>
              <a:t>2016/10/14</a:t>
            </a:fld>
            <a:endParaRPr kumimoji="1" lang="ja-JP" altLang="en-US" dirty="0"/>
          </a:p>
        </p:txBody>
      </p:sp>
      <p:sp>
        <p:nvSpPr>
          <p:cNvPr id="6" name="フッター プレースホルダー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755953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78027F-5798-1B4A-AFBD-BF108D62864E}"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80273154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6"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1"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FD0A596-94BC-4344-BED5-77FF6F940BCF}"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10167895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27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8"/>
            <a:ext cx="7772400" cy="1500187"/>
          </a:xfrm>
        </p:spPr>
        <p:txBody>
          <a:bodyPr anchor="t">
            <a:normAutofit/>
          </a:bodyPr>
          <a:lstStyle>
            <a:lvl1pPr marL="0" indent="0">
              <a:buNone/>
              <a:defRPr sz="1350">
                <a:solidFill>
                  <a:schemeClr val="tx2"/>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C9C5250-E0AD-E946-9B68-69DEB2FF8C88}" type="datetime1">
              <a:rPr kumimoji="1" lang="ja-JP" altLang="en-US" smtClean="0"/>
              <a:t>2016/10/14</a:t>
            </a:fld>
            <a:endParaRPr kumimoji="1" lang="ja-JP" altLang="en-US" dirty="0"/>
          </a:p>
        </p:txBody>
      </p:sp>
      <p:sp>
        <p:nvSpPr>
          <p:cNvPr id="5" name="Footer Placeholder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67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127592" y="1318213"/>
            <a:ext cx="4360588" cy="5073445"/>
          </a:xfrm>
        </p:spPr>
        <p:txBody>
          <a:bodyPr>
            <a:normAutofit/>
          </a:bodyPr>
          <a:lstStyle>
            <a:lvl1pPr>
              <a:defRPr sz="2000"/>
            </a:lvl1pPr>
            <a:lvl2pPr>
              <a:defRPr sz="1800"/>
            </a:lvl2pPr>
            <a:lvl3pPr>
              <a:defRPr sz="1600"/>
            </a:lvl3pPr>
            <a:lvl4pPr>
              <a:defRPr sz="1200"/>
            </a:lvl4pPr>
            <a:lvl5pPr>
              <a:defRPr sz="1200"/>
            </a:lvl5pPr>
            <a:lvl6pPr>
              <a:defRPr sz="1013"/>
            </a:lvl6pPr>
            <a:lvl7pPr>
              <a:defRPr sz="1013"/>
            </a:lvl7pPr>
            <a:lvl8pPr>
              <a:defRPr sz="1013"/>
            </a:lvl8pPr>
            <a:lvl9pPr>
              <a:defRPr sz="1013"/>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Content Placeholder 3"/>
          <p:cNvSpPr>
            <a:spLocks noGrp="1"/>
          </p:cNvSpPr>
          <p:nvPr>
            <p:ph sz="half" idx="2"/>
          </p:nvPr>
        </p:nvSpPr>
        <p:spPr>
          <a:xfrm>
            <a:off x="4671060" y="1318209"/>
            <a:ext cx="4366615" cy="5073445"/>
          </a:xfrm>
        </p:spPr>
        <p:txBody>
          <a:bodyPr>
            <a:normAutofit/>
          </a:bodyPr>
          <a:lstStyle>
            <a:lvl1pPr>
              <a:defRPr sz="2000"/>
            </a:lvl1pPr>
            <a:lvl2pPr>
              <a:defRPr sz="1800"/>
            </a:lvl2pPr>
            <a:lvl3pPr>
              <a:defRPr sz="1600"/>
            </a:lvl3pPr>
            <a:lvl4pPr>
              <a:defRPr sz="1200"/>
            </a:lvl4pPr>
            <a:lvl5pPr>
              <a:defRPr sz="1200"/>
            </a:lvl5pPr>
            <a:lvl6pPr>
              <a:defRPr sz="1013"/>
            </a:lvl6pPr>
            <a:lvl7pPr>
              <a:defRPr sz="1013"/>
            </a:lvl7pPr>
            <a:lvl8pPr>
              <a:defRPr sz="1013"/>
            </a:lvl8pPr>
            <a:lvl9pPr>
              <a:defRPr sz="1013"/>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DA30804A-4E20-C94B-9EA8-5577A8B48EC1}" type="datetime1">
              <a:rPr kumimoji="1" lang="ja-JP" altLang="en-US" smtClean="0"/>
              <a:t>2016/10/14</a:t>
            </a:fld>
            <a:endParaRPr kumimoji="1" lang="ja-JP" altLang="en-US" dirty="0"/>
          </a:p>
        </p:txBody>
      </p:sp>
      <p:sp>
        <p:nvSpPr>
          <p:cNvPr id="6" name="Footer Placeholder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7531837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125" b="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125" b="0" kern="1200" dirty="0" smtClean="0">
                <a:solidFill>
                  <a:schemeClr val="tx2"/>
                </a:solidFill>
                <a:latin typeface="+mn-lt"/>
                <a:ea typeface="+mn-ea"/>
                <a:cs typeface="+mn-cs"/>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5DEF7CD-9DA6-EC4F-8390-FCE2FBEE0DFA}" type="datetime1">
              <a:rPr kumimoji="1" lang="ja-JP" altLang="en-US" smtClean="0"/>
              <a:t>2016/10/14</a:t>
            </a:fld>
            <a:endParaRPr kumimoji="1" lang="ja-JP" altLang="en-US" dirty="0"/>
          </a:p>
        </p:txBody>
      </p:sp>
      <p:sp>
        <p:nvSpPr>
          <p:cNvPr id="8" name="Footer Placeholder 7"/>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9" name="Slide Number Placeholder 8"/>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cxnSp>
        <p:nvCxnSpPr>
          <p:cNvPr id="11" name="Straight Connector 10"/>
          <p:cNvCxnSpPr/>
          <p:nvPr/>
        </p:nvCxnSpPr>
        <p:spPr>
          <a:xfrm rot="5400000">
            <a:off x="2217817" y="4045824"/>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8304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48F79876-7640-E14F-8967-58EDBE1B0F6B}" type="datetime1">
              <a:rPr kumimoji="1" lang="ja-JP" altLang="en-US" smtClean="0"/>
              <a:t>2016/10/14</a:t>
            </a:fld>
            <a:endParaRPr kumimoji="1" lang="ja-JP" altLang="en-US" dirty="0"/>
          </a:p>
        </p:txBody>
      </p:sp>
      <p:sp>
        <p:nvSpPr>
          <p:cNvPr id="4" name="Footer Placeholder 3"/>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5" name="Slide Number Placeholder 4"/>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20690706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EAFC6-782D-5B47-888A-222DE509F61F}" type="datetime1">
              <a:rPr kumimoji="1" lang="ja-JP" altLang="en-US" smtClean="0"/>
              <a:t>2016/10/14</a:t>
            </a:fld>
            <a:endParaRPr kumimoji="1" lang="ja-JP" altLang="en-US" dirty="0"/>
          </a:p>
        </p:txBody>
      </p:sp>
      <p:sp>
        <p:nvSpPr>
          <p:cNvPr id="3" name="Footer Placeholder 2"/>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4" name="Slide Number Placeholder 3"/>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6668951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135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6"/>
            <a:ext cx="2139696" cy="4243615"/>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58A6DFD-8C2B-FD49-80E3-B674F1327764}" type="datetime1">
              <a:rPr kumimoji="1" lang="ja-JP" altLang="en-US" smtClean="0"/>
              <a:t>2016/10/14</a:t>
            </a:fld>
            <a:endParaRPr kumimoji="1" lang="ja-JP" altLang="en-US" dirty="0"/>
          </a:p>
        </p:txBody>
      </p:sp>
      <p:sp>
        <p:nvSpPr>
          <p:cNvPr id="6" name="Footer Placeholder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cxnSp>
        <p:nvCxnSpPr>
          <p:cNvPr id="9" name="Straight Connector 8"/>
          <p:cNvCxnSpPr/>
          <p:nvPr/>
        </p:nvCxnSpPr>
        <p:spPr>
          <a:xfrm rot="5400000">
            <a:off x="-13116" y="3580208"/>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3970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135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dirty="0"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A20D374-7B08-F14A-823A-046C91E34027}" type="datetime1">
              <a:rPr kumimoji="1" lang="ja-JP" altLang="en-US" smtClean="0"/>
              <a:t>2016/10/14</a:t>
            </a:fld>
            <a:endParaRPr kumimoji="1" lang="ja-JP" altLang="en-US" dirty="0"/>
          </a:p>
        </p:txBody>
      </p:sp>
      <p:sp>
        <p:nvSpPr>
          <p:cNvPr id="6" name="Footer Placeholder 5"/>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dirty="0"/>
          </a:p>
        </p:txBody>
      </p:sp>
    </p:spTree>
    <p:extLst>
      <p:ext uri="{BB962C8B-B14F-4D97-AF65-F5344CB8AC3E}">
        <p14:creationId xmlns:p14="http://schemas.microsoft.com/office/powerpoint/2010/main" val="242399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592" y="418882"/>
            <a:ext cx="8910083" cy="701040"/>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127592" y="1318018"/>
            <a:ext cx="8910083" cy="5158982"/>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7" name="Rectangle 6"/>
          <p:cNvSpPr/>
          <p:nvPr/>
        </p:nvSpPr>
        <p:spPr>
          <a:xfrm>
            <a:off x="0" y="0"/>
            <a:ext cx="9144000" cy="2207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fld id="{BBE492B4-A3B8-E24A-9F6D-C62BBE607D63}" type="datetime1">
              <a:rPr lang="ja-JP" altLang="en-US" smtClean="0"/>
              <a:t>2016/10/14</a:t>
            </a:fld>
            <a:endParaRPr lang="ja-JP" altLang="en-US" dirty="0"/>
          </a:p>
        </p:txBody>
      </p:sp>
      <p:sp>
        <p:nvSpPr>
          <p:cNvPr id="5"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ja-JP" altLang="en-US" smtClean="0"/>
              <a:t>研究室ミーティング</a:t>
            </a:r>
            <a:endParaRPr lang="ja-JP" altLang="en-US" dirty="0"/>
          </a:p>
        </p:txBody>
      </p:sp>
      <p:sp>
        <p:nvSpPr>
          <p:cNvPr id="6"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400" b="1">
                <a:solidFill>
                  <a:srgbClr val="FFFFFF"/>
                </a:solidFill>
              </a:defRPr>
            </a:lvl1pPr>
          </a:lstStyle>
          <a:p>
            <a:fld id="{BD84B515-6EF4-D642-B309-5ED90DAA2A6E}" type="slidenum">
              <a:rPr lang="ja-JP" altLang="en-US" smtClean="0"/>
              <a:pPr/>
              <a:t>‹#›</a:t>
            </a:fld>
            <a:endParaRPr lang="ja-JP" altLang="en-US" dirty="0"/>
          </a:p>
        </p:txBody>
      </p:sp>
      <p:sp>
        <p:nvSpPr>
          <p:cNvPr id="9" name="Rectangle 6"/>
          <p:cNvSpPr/>
          <p:nvPr/>
        </p:nvSpPr>
        <p:spPr>
          <a:xfrm>
            <a:off x="0" y="6680978"/>
            <a:ext cx="9144000" cy="1770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平行四辺形 12"/>
          <p:cNvSpPr/>
          <p:nvPr/>
        </p:nvSpPr>
        <p:spPr>
          <a:xfrm>
            <a:off x="6084168" y="6680978"/>
            <a:ext cx="2538282" cy="177022"/>
          </a:xfrm>
          <a:prstGeom prst="parallelogram">
            <a:avLst>
              <a:gd name="adj" fmla="val 32465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dirty="0"/>
          </a:p>
        </p:txBody>
      </p:sp>
      <p:sp>
        <p:nvSpPr>
          <p:cNvPr id="14" name="正方形/長方形 13"/>
          <p:cNvSpPr/>
          <p:nvPr/>
        </p:nvSpPr>
        <p:spPr>
          <a:xfrm>
            <a:off x="6948265" y="6680978"/>
            <a:ext cx="2202009" cy="17702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dirty="0"/>
          </a:p>
        </p:txBody>
      </p:sp>
      <p:sp>
        <p:nvSpPr>
          <p:cNvPr id="12" name="Footer Placeholder 4"/>
          <p:cNvSpPr txBox="1">
            <a:spLocks/>
          </p:cNvSpPr>
          <p:nvPr/>
        </p:nvSpPr>
        <p:spPr>
          <a:xfrm>
            <a:off x="6290937" y="6714731"/>
            <a:ext cx="3113838" cy="109519"/>
          </a:xfrm>
          <a:prstGeom prst="rect">
            <a:avLst/>
          </a:prstGeom>
        </p:spPr>
        <p:txBody>
          <a:bodyPr vert="horz" lIns="51435" tIns="25718" rIns="51435" bIns="25718" rtlCol="0" anchor="ctr"/>
          <a:lstStyle>
            <a:defPPr>
              <a:defRPr lang="ja-JP"/>
            </a:defPPr>
            <a:lvl1pPr marL="0" algn="ctr" defTabSz="914400" rtl="0" eaLnBrk="1" latinLnBrk="0" hangingPunct="1">
              <a:defRPr kumimoji="1" sz="1600"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75" dirty="0" smtClean="0">
                <a:solidFill>
                  <a:schemeClr val="bg1">
                    <a:lumMod val="50000"/>
                  </a:schemeClr>
                </a:solidFill>
              </a:rPr>
              <a:t> </a:t>
            </a:r>
            <a:r>
              <a:rPr lang="en-US" altLang="ja-JP" sz="975" b="1" dirty="0" smtClean="0">
                <a:solidFill>
                  <a:schemeClr val="bg1">
                    <a:lumMod val="50000"/>
                  </a:schemeClr>
                </a:solidFill>
              </a:rPr>
              <a:t>PEAR-LAB</a:t>
            </a:r>
            <a:r>
              <a:rPr lang="en-US" altLang="ja-JP" sz="975" b="1" baseline="0" dirty="0" smtClean="0">
                <a:solidFill>
                  <a:schemeClr val="bg1">
                    <a:lumMod val="50000"/>
                  </a:schemeClr>
                </a:solidFill>
              </a:rPr>
              <a:t>   </a:t>
            </a:r>
            <a:r>
              <a:rPr lang="en-US" altLang="ja-JP" sz="975" dirty="0" smtClean="0">
                <a:solidFill>
                  <a:schemeClr val="bg1">
                    <a:lumMod val="50000"/>
                  </a:schemeClr>
                </a:solidFill>
              </a:rPr>
              <a:t>Utsunomiya Univ.</a:t>
            </a:r>
            <a:endParaRPr lang="ja-JP" altLang="en-US" sz="975" dirty="0">
              <a:solidFill>
                <a:schemeClr val="bg1">
                  <a:lumMod val="50000"/>
                </a:schemeClr>
              </a:solidFill>
            </a:endParaRPr>
          </a:p>
        </p:txBody>
      </p:sp>
      <p:pic>
        <p:nvPicPr>
          <p:cNvPr id="16" name="図 15"/>
          <p:cNvPicPr>
            <a:picLocks noChangeAspect="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96449" y="5194687"/>
            <a:ext cx="1574803" cy="1574803"/>
          </a:xfrm>
          <a:prstGeom prst="rect">
            <a:avLst/>
          </a:prstGeom>
          <a:noFill/>
          <a:ln>
            <a:noFill/>
          </a:ln>
        </p:spPr>
      </p:pic>
    </p:spTree>
    <p:extLst>
      <p:ext uri="{BB962C8B-B14F-4D97-AF65-F5344CB8AC3E}">
        <p14:creationId xmlns:p14="http://schemas.microsoft.com/office/powerpoint/2010/main" val="302059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514350" rtl="0" eaLnBrk="1" latinLnBrk="0" hangingPunct="1">
        <a:spcBef>
          <a:spcPct val="0"/>
        </a:spcBef>
        <a:buNone/>
        <a:defRPr kumimoji="1" sz="3200" kern="1200" spc="-56" baseline="0">
          <a:solidFill>
            <a:schemeClr val="tx2"/>
          </a:solidFill>
          <a:latin typeface="+mj-lt"/>
          <a:ea typeface="+mj-ea"/>
          <a:cs typeface="+mj-cs"/>
        </a:defRPr>
      </a:lvl1pPr>
    </p:titleStyle>
    <p:bodyStyle>
      <a:lvl1pPr marL="285750" indent="-285750" algn="l" defTabSz="514350" rtl="0" eaLnBrk="1" latinLnBrk="0" hangingPunct="1">
        <a:spcBef>
          <a:spcPct val="20000"/>
        </a:spcBef>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ct val="20000"/>
        </a:spcBef>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ct val="20000"/>
        </a:spcBef>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ct val="20000"/>
        </a:spcBef>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ct val="20000"/>
        </a:spcBef>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EDAFA9BA-7D95-F24E-9C3C-C232F67F6B3F}" type="datetime1">
              <a:rPr kumimoji="1" lang="ja-JP" altLang="en-US" smtClean="0"/>
              <a:t>2016/10/14</a:t>
            </a:fld>
            <a:endParaRPr kumimoji="1" lang="ja-JP" altLang="en-US" dirty="0"/>
          </a:p>
        </p:txBody>
      </p:sp>
      <p:sp>
        <p:nvSpPr>
          <p:cNvPr id="5" name="フッター プレースホルダー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8AD36E4-520B-4FB0-B2CC-D864D125A6BA}" type="slidenum">
              <a:rPr kumimoji="1" lang="ja-JP" altLang="en-US" smtClean="0"/>
              <a:t>‹#›</a:t>
            </a:fld>
            <a:endParaRPr kumimoji="1" lang="ja-JP" altLang="en-US" dirty="0"/>
          </a:p>
        </p:txBody>
      </p:sp>
    </p:spTree>
    <p:extLst>
      <p:ext uri="{BB962C8B-B14F-4D97-AF65-F5344CB8AC3E}">
        <p14:creationId xmlns:p14="http://schemas.microsoft.com/office/powerpoint/2010/main" val="537585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aquila.is.utsunomiya-u.ac.jp/labo-only/db/wiki/index.php?2015%C7%AF%C5%D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夏休み出張報告</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山科和史</a:t>
            </a:r>
            <a:endParaRPr kumimoji="1" lang="ja-JP" altLang="en-US" dirty="0"/>
          </a:p>
        </p:txBody>
      </p:sp>
      <p:sp>
        <p:nvSpPr>
          <p:cNvPr id="4" name="日付プレースホルダー 3"/>
          <p:cNvSpPr>
            <a:spLocks noGrp="1"/>
          </p:cNvSpPr>
          <p:nvPr>
            <p:ph type="dt" sz="half" idx="2"/>
          </p:nvPr>
        </p:nvSpPr>
        <p:spPr/>
        <p:txBody>
          <a:bodyPr/>
          <a:lstStyle/>
          <a:p>
            <a:fld id="{FEFA09FD-8CA4-754F-96BB-955E1D10C42E}" type="datetime1">
              <a:rPr lang="ja-JP" altLang="en-US" smtClean="0"/>
              <a:t>2016/10/14</a:t>
            </a:fld>
            <a:endParaRPr lang="ja-JP" altLang="en-US" dirty="0"/>
          </a:p>
        </p:txBody>
      </p:sp>
      <p:sp>
        <p:nvSpPr>
          <p:cNvPr id="5" name="フッター プレースホルダー 4"/>
          <p:cNvSpPr>
            <a:spLocks noGrp="1"/>
          </p:cNvSpPr>
          <p:nvPr>
            <p:ph type="ftr" sz="quarter" idx="3"/>
          </p:nvPr>
        </p:nvSpPr>
        <p:spPr/>
        <p:txBody>
          <a:bodyPr/>
          <a:lstStyle/>
          <a:p>
            <a:r>
              <a:rPr lang="ja-JP" altLang="en-US" smtClean="0"/>
              <a:t>研究室ミーティング</a:t>
            </a:r>
            <a:endParaRPr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lang="ja-JP" altLang="en-US" smtClean="0"/>
              <a:pPr/>
              <a:t>1</a:t>
            </a:fld>
            <a:endParaRPr lang="ja-JP" altLang="en-US" dirty="0"/>
          </a:p>
        </p:txBody>
      </p:sp>
    </p:spTree>
    <p:extLst>
      <p:ext uri="{BB962C8B-B14F-4D97-AF65-F5344CB8AC3E}">
        <p14:creationId xmlns:p14="http://schemas.microsoft.com/office/powerpoint/2010/main" val="32926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学外発表をしよう</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ja-JP" altLang="en-US" dirty="0" smtClean="0"/>
              <a:t>メリット</a:t>
            </a:r>
          </a:p>
          <a:p>
            <a:pPr lvl="1"/>
            <a:r>
              <a:rPr kumimoji="1" lang="ja-JP" altLang="en-US" dirty="0" smtClean="0"/>
              <a:t>技術者としてのコミュニケーション能力の向上</a:t>
            </a:r>
          </a:p>
          <a:p>
            <a:pPr lvl="2"/>
            <a:r>
              <a:rPr kumimoji="1" lang="ja-JP" altLang="en-US" dirty="0" smtClean="0"/>
              <a:t>論理的思考、自分を売る力、成果を伝える力</a:t>
            </a:r>
          </a:p>
          <a:p>
            <a:pPr lvl="1"/>
            <a:r>
              <a:rPr kumimoji="1" lang="ja-JP" altLang="en-US" dirty="0" smtClean="0"/>
              <a:t>質疑応答能力の向上</a:t>
            </a:r>
          </a:p>
          <a:p>
            <a:pPr lvl="1"/>
            <a:r>
              <a:rPr kumimoji="1" lang="ja-JP" altLang="en-US" dirty="0" smtClean="0"/>
              <a:t>多方面からのフィードバック</a:t>
            </a:r>
          </a:p>
          <a:p>
            <a:pPr lvl="1"/>
            <a:r>
              <a:rPr kumimoji="1" lang="ja-JP" altLang="en-US" dirty="0" smtClean="0"/>
              <a:t>実績になる</a:t>
            </a:r>
          </a:p>
          <a:p>
            <a:pPr lvl="1"/>
            <a:r>
              <a:rPr kumimoji="1" lang="ja-JP" altLang="en-US" b="1" dirty="0" smtClean="0">
                <a:solidFill>
                  <a:srgbClr val="FF0000"/>
                </a:solidFill>
              </a:rPr>
              <a:t>就活，</a:t>
            </a:r>
            <a:r>
              <a:rPr kumimoji="1" lang="en-US" altLang="ja-JP" b="1" dirty="0" smtClean="0">
                <a:solidFill>
                  <a:srgbClr val="FF0000"/>
                </a:solidFill>
              </a:rPr>
              <a:t>D</a:t>
            </a:r>
            <a:r>
              <a:rPr kumimoji="1" lang="ja-JP" altLang="en-US" b="1" dirty="0" smtClean="0">
                <a:solidFill>
                  <a:srgbClr val="FF0000"/>
                </a:solidFill>
              </a:rPr>
              <a:t>進の武器になる</a:t>
            </a:r>
          </a:p>
          <a:p>
            <a:pPr lvl="1"/>
            <a:endParaRPr kumimoji="1" lang="ja-JP" altLang="en-US" dirty="0" smtClean="0"/>
          </a:p>
          <a:p>
            <a:r>
              <a:rPr kumimoji="1" lang="ja-JP" altLang="en-US" dirty="0" smtClean="0"/>
              <a:t>国際会議なら</a:t>
            </a:r>
            <a:endParaRPr kumimoji="1" lang="ja-JP" altLang="en-US" dirty="0" smtClean="0"/>
          </a:p>
          <a:p>
            <a:pPr lvl="1"/>
            <a:r>
              <a:rPr kumimoji="1" lang="ja-JP" altLang="en-US" dirty="0" smtClean="0"/>
              <a:t>学生</a:t>
            </a:r>
            <a:r>
              <a:rPr kumimoji="1" lang="ja-JP" altLang="en-US" dirty="0" smtClean="0"/>
              <a:t>のうちに海外に行けるのはとても貴重</a:t>
            </a:r>
            <a:r>
              <a:rPr kumimoji="1" lang="ja-JP" altLang="en-US" dirty="0" smtClean="0"/>
              <a:t>です</a:t>
            </a:r>
            <a:endParaRPr lang="en-US" altLang="ja-JP" dirty="0" smtClean="0"/>
          </a:p>
          <a:p>
            <a:pPr lvl="1"/>
            <a:r>
              <a:rPr lang="ja-JP" altLang="en-US" dirty="0" smtClean="0"/>
              <a:t>否</a:t>
            </a:r>
            <a:r>
              <a:rPr lang="ja-JP" altLang="en-US" dirty="0"/>
              <a:t>が応</a:t>
            </a:r>
            <a:r>
              <a:rPr lang="ja-JP" altLang="en-US" dirty="0" smtClean="0"/>
              <a:t>でも英語力が上がります</a:t>
            </a:r>
            <a:endParaRPr lang="en-US" altLang="ja-JP" dirty="0" smtClean="0"/>
          </a:p>
          <a:p>
            <a:pPr lvl="2"/>
            <a:r>
              <a:rPr kumimoji="1" lang="ja-JP" altLang="en-US" dirty="0"/>
              <a:t>山科</a:t>
            </a:r>
            <a:r>
              <a:rPr kumimoji="1" lang="ja-JP" altLang="en-US" dirty="0" smtClean="0"/>
              <a:t>は昔より</a:t>
            </a:r>
            <a:r>
              <a:rPr kumimoji="1" lang="en-US" altLang="ja-JP" dirty="0" smtClean="0"/>
              <a:t>TOEIC</a:t>
            </a:r>
            <a:r>
              <a:rPr kumimoji="1" lang="ja-JP" altLang="en-US" dirty="0" smtClean="0"/>
              <a:t>のスコアが</a:t>
            </a:r>
            <a:r>
              <a:rPr kumimoji="1" lang="en-US" altLang="ja-JP" dirty="0" smtClean="0"/>
              <a:t>100</a:t>
            </a:r>
            <a:r>
              <a:rPr kumimoji="1" lang="ja-JP" altLang="en-US" dirty="0" smtClean="0"/>
              <a:t>点ほど</a:t>
            </a:r>
            <a:r>
              <a:rPr kumimoji="1" lang="ja-JP" altLang="en-US" dirty="0" smtClean="0"/>
              <a:t>伸びた</a:t>
            </a:r>
            <a:endParaRPr kumimoji="1" lang="en-US" altLang="ja-JP" dirty="0" smtClean="0"/>
          </a:p>
          <a:p>
            <a:pPr lvl="1"/>
            <a:r>
              <a:rPr lang="ja-JP" altLang="en-US" b="1" dirty="0"/>
              <a:t>実績</a:t>
            </a:r>
            <a:r>
              <a:rPr lang="ja-JP" altLang="en-US" b="1" dirty="0" smtClean="0"/>
              <a:t>になります：査読付き国際学会はとても</a:t>
            </a:r>
            <a:r>
              <a:rPr lang="ja-JP" altLang="en-US" b="1" dirty="0" smtClean="0"/>
              <a:t>効く</a:t>
            </a:r>
            <a:endParaRPr kumimoji="1" lang="en-US" altLang="ja-JP" dirty="0" smtClean="0"/>
          </a:p>
          <a:p>
            <a:pPr lvl="1"/>
            <a:r>
              <a:rPr kumimoji="1" lang="ja-JP" altLang="en-US" dirty="0" smtClean="0"/>
              <a:t>（普通に楽しい</a:t>
            </a:r>
            <a:r>
              <a:rPr kumimoji="1" lang="ja-JP" altLang="en-US" dirty="0" smtClean="0"/>
              <a:t>）</a:t>
            </a:r>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C13EF78B-A56F-B748-BA76-73BF58CE4BEB}"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10</a:t>
            </a:fld>
            <a:endParaRPr kumimoji="1" lang="ja-JP" altLang="en-US" dirty="0"/>
          </a:p>
        </p:txBody>
      </p:sp>
    </p:spTree>
    <p:extLst>
      <p:ext uri="{BB962C8B-B14F-4D97-AF65-F5344CB8AC3E}">
        <p14:creationId xmlns:p14="http://schemas.microsoft.com/office/powerpoint/2010/main" val="425302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z="4000" dirty="0" smtClean="0"/>
              <a:t>研究しよう、伝えよう</a:t>
            </a:r>
            <a:endParaRPr kumimoji="1" lang="ja-JP" altLang="en-US" sz="4000" dirty="0"/>
          </a:p>
        </p:txBody>
      </p:sp>
      <p:sp>
        <p:nvSpPr>
          <p:cNvPr id="3" name="サブタイトル 2"/>
          <p:cNvSpPr>
            <a:spLocks noGrp="1"/>
          </p:cNvSpPr>
          <p:nvPr>
            <p:ph type="subTitle" idx="1"/>
          </p:nvPr>
        </p:nvSpPr>
        <p:spPr>
          <a:xfrm>
            <a:off x="685800" y="3505200"/>
            <a:ext cx="7848600" cy="1752600"/>
          </a:xfrm>
        </p:spPr>
        <p:txBody>
          <a:bodyPr>
            <a:normAutofit fontScale="92500" lnSpcReduction="20000"/>
          </a:bodyPr>
          <a:lstStyle/>
          <a:p>
            <a:r>
              <a:rPr lang="ja-JP" altLang="en-US" dirty="0" smtClean="0"/>
              <a:t>山科和史</a:t>
            </a:r>
            <a:endParaRPr lang="en-US" altLang="ja-JP" dirty="0" smtClean="0"/>
          </a:p>
          <a:p>
            <a:endParaRPr lang="en-US" altLang="ja-JP" dirty="0" smtClean="0"/>
          </a:p>
          <a:p>
            <a:r>
              <a:rPr kumimoji="1" lang="ja-JP" altLang="en-US" sz="2200" dirty="0" smtClean="0"/>
              <a:t>参考：</a:t>
            </a:r>
            <a:endParaRPr kumimoji="1" lang="en-US" altLang="ja-JP" sz="2200" dirty="0" smtClean="0"/>
          </a:p>
          <a:p>
            <a:r>
              <a:rPr kumimoji="1" lang="en-US" altLang="ja-JP" sz="2200" dirty="0" smtClean="0"/>
              <a:t>YAWARA</a:t>
            </a:r>
            <a:r>
              <a:rPr lang="en-US" altLang="ja-JP" sz="2200" dirty="0" smtClean="0"/>
              <a:t>, “B4</a:t>
            </a:r>
            <a:r>
              <a:rPr lang="ja-JP" altLang="en-US" sz="2200" dirty="0" smtClean="0"/>
              <a:t>向け研究の進め方</a:t>
            </a:r>
            <a:r>
              <a:rPr lang="en-US" altLang="ja-JP" sz="2200" dirty="0" smtClean="0"/>
              <a:t>”, </a:t>
            </a:r>
            <a:r>
              <a:rPr lang="en-US" altLang="ja-JP" sz="2200" dirty="0">
                <a:hlinkClick r:id="rId3"/>
              </a:rPr>
              <a:t>http://</a:t>
            </a:r>
            <a:r>
              <a:rPr lang="en-US" altLang="ja-JP" sz="2200" dirty="0" smtClean="0">
                <a:hlinkClick r:id="rId3"/>
              </a:rPr>
              <a:t>aquila.is.utsunomiya-u.ac.jp/labo-only/db/wiki/index.php?2015%C7%AF%C5%D9</a:t>
            </a:r>
            <a:r>
              <a:rPr lang="en-US" altLang="ja-JP" sz="2200" dirty="0" smtClean="0"/>
              <a:t>, 2015</a:t>
            </a:r>
            <a:endParaRPr kumimoji="1" lang="ja-JP" altLang="en-US" sz="2200" dirty="0"/>
          </a:p>
        </p:txBody>
      </p:sp>
      <p:sp>
        <p:nvSpPr>
          <p:cNvPr id="4" name="日付プレースホルダー 3"/>
          <p:cNvSpPr>
            <a:spLocks noGrp="1"/>
          </p:cNvSpPr>
          <p:nvPr>
            <p:ph type="dt" sz="half" idx="2"/>
          </p:nvPr>
        </p:nvSpPr>
        <p:spPr/>
        <p:txBody>
          <a:bodyPr/>
          <a:lstStyle/>
          <a:p>
            <a:fld id="{D5A3435D-CDAA-074B-A6E1-8BDB3B085935}" type="datetime1">
              <a:rPr lang="ja-JP" altLang="en-US" smtClean="0"/>
              <a:t>2016/10/14</a:t>
            </a:fld>
            <a:endParaRPr lang="ja-JP" altLang="en-US" dirty="0"/>
          </a:p>
        </p:txBody>
      </p:sp>
      <p:sp>
        <p:nvSpPr>
          <p:cNvPr id="5" name="フッター プレースホルダー 4"/>
          <p:cNvSpPr>
            <a:spLocks noGrp="1"/>
          </p:cNvSpPr>
          <p:nvPr>
            <p:ph type="ftr" sz="quarter" idx="3"/>
          </p:nvPr>
        </p:nvSpPr>
        <p:spPr/>
        <p:txBody>
          <a:bodyPr/>
          <a:lstStyle/>
          <a:p>
            <a:r>
              <a:rPr lang="ja-JP" altLang="en-US" smtClean="0"/>
              <a:t>研究室ミーティング</a:t>
            </a:r>
            <a:endParaRPr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lang="ja-JP" altLang="en-US" smtClean="0"/>
              <a:pPr/>
              <a:t>11</a:t>
            </a:fld>
            <a:endParaRPr lang="ja-JP" altLang="en-US" dirty="0"/>
          </a:p>
        </p:txBody>
      </p:sp>
    </p:spTree>
    <p:extLst>
      <p:ext uri="{BB962C8B-B14F-4D97-AF65-F5344CB8AC3E}">
        <p14:creationId xmlns:p14="http://schemas.microsoft.com/office/powerpoint/2010/main" val="2406203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研究の進め方</a:t>
            </a:r>
            <a:endParaRPr kumimoji="1" lang="en-US" altLang="ja-JP" dirty="0" smtClean="0"/>
          </a:p>
          <a:p>
            <a:r>
              <a:rPr lang="ja-JP" altLang="en-US" dirty="0" smtClean="0"/>
              <a:t>資料の作り方</a:t>
            </a:r>
            <a:endParaRPr lang="en-US" altLang="ja-JP" dirty="0" smtClean="0"/>
          </a:p>
          <a:p>
            <a:r>
              <a:rPr kumimoji="1" lang="ja-JP" altLang="en-US" dirty="0" smtClean="0"/>
              <a:t>伝わる！山科的スライドデザイン</a:t>
            </a:r>
            <a:endParaRPr kumimoji="1" lang="en-US" altLang="ja-JP" dirty="0" smtClean="0"/>
          </a:p>
          <a:p>
            <a:r>
              <a:rPr lang="ja-JP" altLang="en-US" dirty="0"/>
              <a:t>卒論</a:t>
            </a:r>
            <a:r>
              <a:rPr lang="ja-JP" altLang="en-US" dirty="0" smtClean="0"/>
              <a:t>の進め方</a:t>
            </a:r>
            <a:endParaRPr lang="en-US" altLang="ja-JP" dirty="0" smtClean="0"/>
          </a:p>
          <a:p>
            <a:r>
              <a:rPr kumimoji="1" lang="ja-JP" altLang="en-US" smtClean="0"/>
              <a:t>さいごに</a:t>
            </a:r>
            <a:endParaRPr kumimoji="1" lang="ja-JP" altLang="en-US" dirty="0"/>
          </a:p>
        </p:txBody>
      </p:sp>
      <p:sp>
        <p:nvSpPr>
          <p:cNvPr id="4" name="日付プレースホルダー 3"/>
          <p:cNvSpPr>
            <a:spLocks noGrp="1"/>
          </p:cNvSpPr>
          <p:nvPr>
            <p:ph type="dt" sz="half" idx="10"/>
          </p:nvPr>
        </p:nvSpPr>
        <p:spPr/>
        <p:txBody>
          <a:bodyPr/>
          <a:lstStyle/>
          <a:p>
            <a:fld id="{4DB203C8-4E08-404A-BCCF-2BF163012194}"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12</a:t>
            </a:fld>
            <a:endParaRPr kumimoji="1" lang="ja-JP" altLang="en-US" dirty="0"/>
          </a:p>
        </p:txBody>
      </p:sp>
    </p:spTree>
    <p:extLst>
      <p:ext uri="{BB962C8B-B14F-4D97-AF65-F5344CB8AC3E}">
        <p14:creationId xmlns:p14="http://schemas.microsoft.com/office/powerpoint/2010/main" val="2195752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研究の進め方</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sz="half" idx="10"/>
          </p:nvPr>
        </p:nvSpPr>
        <p:spPr/>
        <p:txBody>
          <a:bodyPr/>
          <a:lstStyle/>
          <a:p>
            <a:fld id="{45D1F7C3-FBE1-3E4E-B77F-490B4907D4AC}"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BD84B515-6EF4-D642-B309-5ED90DAA2A6E}" type="slidenum">
              <a:rPr kumimoji="1" lang="ja-JP" altLang="en-US" smtClean="0"/>
              <a:t>13</a:t>
            </a:fld>
            <a:endParaRPr kumimoji="1" lang="ja-JP" altLang="en-US" dirty="0"/>
          </a:p>
        </p:txBody>
      </p:sp>
    </p:spTree>
    <p:extLst>
      <p:ext uri="{BB962C8B-B14F-4D97-AF65-F5344CB8AC3E}">
        <p14:creationId xmlns:p14="http://schemas.microsoft.com/office/powerpoint/2010/main" val="3050272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研究を始める前に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研究を始める前は何が必要なの？</a:t>
            </a:r>
            <a:endParaRPr kumimoji="1" lang="en-US" altLang="ja-JP" dirty="0" smtClean="0"/>
          </a:p>
          <a:p>
            <a:pPr lvl="1"/>
            <a:r>
              <a:rPr lang="ja-JP" altLang="en-US" dirty="0" smtClean="0"/>
              <a:t>自分が研究する分野についての</a:t>
            </a:r>
            <a:r>
              <a:rPr lang="ja-JP" altLang="en-US" b="1" dirty="0" smtClean="0"/>
              <a:t>調査</a:t>
            </a:r>
            <a:endParaRPr kumimoji="1" lang="en-US" altLang="ja-JP" dirty="0" smtClean="0"/>
          </a:p>
          <a:p>
            <a:pPr lvl="2"/>
            <a:endParaRPr kumimoji="1" lang="en-US" altLang="ja-JP" dirty="0" smtClean="0"/>
          </a:p>
          <a:p>
            <a:pPr lvl="2"/>
            <a:r>
              <a:rPr kumimoji="1" lang="ja-JP" altLang="en-US" dirty="0" smtClean="0"/>
              <a:t>前提知識・基礎知識を学ぶ</a:t>
            </a:r>
            <a:endParaRPr kumimoji="1" lang="en-US" altLang="ja-JP" dirty="0" smtClean="0"/>
          </a:p>
          <a:p>
            <a:pPr marL="462915" lvl="3" indent="0">
              <a:buNone/>
            </a:pPr>
            <a:r>
              <a:rPr kumimoji="1" lang="ja-JP" altLang="en-US" dirty="0" smtClean="0"/>
              <a:t>→　</a:t>
            </a:r>
            <a:r>
              <a:rPr kumimoji="1" lang="ja-JP" altLang="en-US" b="1" dirty="0" smtClean="0"/>
              <a:t>自分の研究はもちろん</a:t>
            </a:r>
            <a:r>
              <a:rPr lang="ja-JP" altLang="en-US" b="1" dirty="0" smtClean="0"/>
              <a:t>，関連研究調査にも役に立つ</a:t>
            </a:r>
            <a:endParaRPr lang="en-US" altLang="ja-JP" b="1" dirty="0"/>
          </a:p>
          <a:p>
            <a:pPr marL="462915" lvl="3" indent="0">
              <a:buNone/>
            </a:pPr>
            <a:endParaRPr lang="en-US" altLang="ja-JP" b="1" dirty="0" smtClean="0"/>
          </a:p>
          <a:p>
            <a:pPr lvl="2"/>
            <a:r>
              <a:rPr lang="ja-JP" altLang="en-US" dirty="0" smtClean="0"/>
              <a:t>研究分野の背景，課題を調べる</a:t>
            </a:r>
            <a:endParaRPr lang="en-US" altLang="ja-JP" dirty="0" smtClean="0"/>
          </a:p>
          <a:p>
            <a:pPr marL="462915" lvl="3" indent="0">
              <a:buNone/>
            </a:pPr>
            <a:r>
              <a:rPr lang="ja-JP" altLang="en-US" dirty="0" smtClean="0"/>
              <a:t>→　</a:t>
            </a:r>
            <a:r>
              <a:rPr lang="ja-JP" altLang="en-US" b="1" dirty="0" smtClean="0"/>
              <a:t>研究の方針を決めるうえで参考になる</a:t>
            </a:r>
            <a:endParaRPr lang="en-US" altLang="ja-JP" b="1" dirty="0"/>
          </a:p>
          <a:p>
            <a:endParaRPr lang="en-US" altLang="ja-JP" dirty="0" smtClean="0"/>
          </a:p>
          <a:p>
            <a:r>
              <a:rPr lang="ja-JP" altLang="en-US" dirty="0" smtClean="0"/>
              <a:t>調査を行おう！</a:t>
            </a:r>
            <a:endParaRPr lang="en-US" altLang="ja-JP" dirty="0" smtClean="0"/>
          </a:p>
          <a:p>
            <a:pPr lvl="1"/>
            <a:r>
              <a:rPr lang="ja-JP" altLang="en-US" b="1" dirty="0" smtClean="0"/>
              <a:t>学術論文，書籍等を用いる！　ネットの情報はほどほどに</a:t>
            </a:r>
            <a:endParaRPr lang="en-US" altLang="ja-JP" b="1" dirty="0" smtClean="0"/>
          </a:p>
          <a:p>
            <a:endParaRPr lang="en-US" altLang="ja-JP" dirty="0"/>
          </a:p>
          <a:p>
            <a:pPr lvl="1"/>
            <a:endParaRPr lang="en-US" altLang="ja-JP" dirty="0" smtClean="0"/>
          </a:p>
        </p:txBody>
      </p:sp>
      <p:sp>
        <p:nvSpPr>
          <p:cNvPr id="4" name="日付プレースホルダー 3"/>
          <p:cNvSpPr>
            <a:spLocks noGrp="1"/>
          </p:cNvSpPr>
          <p:nvPr>
            <p:ph type="dt" sz="half" idx="10"/>
          </p:nvPr>
        </p:nvSpPr>
        <p:spPr/>
        <p:txBody>
          <a:bodyPr/>
          <a:lstStyle/>
          <a:p>
            <a:fld id="{E6678814-006A-7748-887F-4C41170A9CA0}"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14</a:t>
            </a:fld>
            <a:endParaRPr kumimoji="1" lang="ja-JP" altLang="en-US" dirty="0"/>
          </a:p>
        </p:txBody>
      </p:sp>
    </p:spTree>
    <p:extLst>
      <p:ext uri="{BB962C8B-B14F-4D97-AF65-F5344CB8AC3E}">
        <p14:creationId xmlns:p14="http://schemas.microsoft.com/office/powerpoint/2010/main" val="2531722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研究方針を決める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514350" indent="-514350">
              <a:buFont typeface="+mj-lt"/>
              <a:buAutoNum type="arabicPeriod"/>
            </a:pPr>
            <a:r>
              <a:rPr kumimoji="1" lang="ja-JP" altLang="en-US" dirty="0" smtClean="0"/>
              <a:t>研究分野の決定</a:t>
            </a:r>
            <a:endParaRPr lang="en-US" altLang="ja-JP" dirty="0"/>
          </a:p>
          <a:p>
            <a:pPr lvl="1"/>
            <a:r>
              <a:rPr kumimoji="1" lang="ja-JP" altLang="en-US" dirty="0" smtClean="0"/>
              <a:t>「</a:t>
            </a:r>
            <a:r>
              <a:rPr kumimoji="1" lang="en-US" altLang="ja-JP" dirty="0" smtClean="0"/>
              <a:t>FPGA</a:t>
            </a:r>
            <a:r>
              <a:rPr kumimoji="1" lang="ja-JP" altLang="en-US" dirty="0" smtClean="0"/>
              <a:t>したい・・・」</a:t>
            </a:r>
            <a:endParaRPr kumimoji="1" lang="en-US" altLang="ja-JP" dirty="0" smtClean="0"/>
          </a:p>
          <a:p>
            <a:pPr marL="514350" indent="-514350">
              <a:buFont typeface="+mj-lt"/>
              <a:buAutoNum type="arabicPeriod"/>
            </a:pPr>
            <a:endParaRPr kumimoji="1" lang="en-US" altLang="ja-JP" dirty="0" smtClean="0"/>
          </a:p>
          <a:p>
            <a:pPr marL="514350" indent="-514350">
              <a:buFont typeface="+mj-lt"/>
              <a:buAutoNum type="arabicPeriod"/>
            </a:pPr>
            <a:r>
              <a:rPr kumimoji="1" lang="ja-JP" altLang="en-US" dirty="0" smtClean="0"/>
              <a:t>研究分野の課題を抽出</a:t>
            </a:r>
            <a:endParaRPr kumimoji="1" lang="en-US" altLang="ja-JP" dirty="0" smtClean="0"/>
          </a:p>
          <a:p>
            <a:pPr lvl="1"/>
            <a:r>
              <a:rPr lang="ja-JP" altLang="en-US" dirty="0" smtClean="0"/>
              <a:t>「開発生産性が低いだって？！」</a:t>
            </a:r>
            <a:endParaRPr lang="en-US" altLang="ja-JP" dirty="0" smtClean="0"/>
          </a:p>
          <a:p>
            <a:pPr lvl="1"/>
            <a:endParaRPr lang="en-US" altLang="ja-JP" dirty="0"/>
          </a:p>
          <a:p>
            <a:pPr marL="514350" indent="-514350">
              <a:buFont typeface="+mj-lt"/>
              <a:buAutoNum type="arabicPeriod"/>
            </a:pPr>
            <a:r>
              <a:rPr kumimoji="1" lang="ja-JP" altLang="en-US" dirty="0" smtClean="0"/>
              <a:t>課題を解決するためのアプローチを検討する</a:t>
            </a:r>
            <a:endParaRPr kumimoji="1" lang="en-US" altLang="ja-JP" dirty="0" smtClean="0"/>
          </a:p>
          <a:p>
            <a:pPr lvl="1"/>
            <a:r>
              <a:rPr lang="ja-JP" altLang="en-US" dirty="0" smtClean="0"/>
              <a:t>「開発生産性を上げるためのツールがほしいなぁ」</a:t>
            </a:r>
            <a:endParaRPr lang="en-US" altLang="ja-JP" dirty="0"/>
          </a:p>
          <a:p>
            <a:pPr marL="514350" indent="-514350">
              <a:buFont typeface="+mj-lt"/>
              <a:buAutoNum type="arabicPeriod"/>
            </a:pPr>
            <a:endParaRPr kumimoji="1" lang="en-US" altLang="ja-JP" dirty="0" smtClean="0"/>
          </a:p>
          <a:p>
            <a:pPr marL="514350" indent="-514350">
              <a:buFont typeface="+mj-lt"/>
              <a:buAutoNum type="arabicPeriod"/>
            </a:pPr>
            <a:r>
              <a:rPr kumimoji="1" lang="ja-JP" altLang="en-US" dirty="0" smtClean="0"/>
              <a:t>研究</a:t>
            </a:r>
            <a:r>
              <a:rPr lang="ja-JP" altLang="en-US" dirty="0" smtClean="0"/>
              <a:t>できる期間を考慮し，研究内容を決める</a:t>
            </a:r>
            <a:endParaRPr kumimoji="1" lang="en-US" altLang="ja-JP" dirty="0" smtClean="0"/>
          </a:p>
          <a:p>
            <a:pPr lvl="1"/>
            <a:r>
              <a:rPr kumimoji="1" lang="ja-JP" altLang="en-US" dirty="0" smtClean="0"/>
              <a:t>「</a:t>
            </a:r>
            <a:r>
              <a:rPr kumimoji="1" lang="en-US" altLang="ja-JP" dirty="0" smtClean="0"/>
              <a:t>B4</a:t>
            </a:r>
            <a:r>
              <a:rPr kumimoji="1" lang="ja-JP" altLang="en-US" dirty="0" smtClean="0"/>
              <a:t>～</a:t>
            </a:r>
            <a:r>
              <a:rPr kumimoji="1" lang="en-US" altLang="ja-JP" dirty="0" smtClean="0"/>
              <a:t>M2</a:t>
            </a:r>
            <a:r>
              <a:rPr kumimoji="1" lang="ja-JP" altLang="en-US" dirty="0" smtClean="0"/>
              <a:t>で開発ツールの研究をしよう！」</a:t>
            </a:r>
            <a:endParaRPr kumimoji="1" lang="en-US" altLang="ja-JP" dirty="0" smtClean="0"/>
          </a:p>
        </p:txBody>
      </p:sp>
      <p:sp>
        <p:nvSpPr>
          <p:cNvPr id="4" name="日付プレースホルダー 3"/>
          <p:cNvSpPr>
            <a:spLocks noGrp="1"/>
          </p:cNvSpPr>
          <p:nvPr>
            <p:ph type="dt" sz="half" idx="10"/>
          </p:nvPr>
        </p:nvSpPr>
        <p:spPr/>
        <p:txBody>
          <a:bodyPr/>
          <a:lstStyle/>
          <a:p>
            <a:fld id="{59EE35C0-56CF-534A-AD90-2C2D943731C9}"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15</a:t>
            </a:fld>
            <a:endParaRPr kumimoji="1" lang="ja-JP" altLang="en-US" dirty="0"/>
          </a:p>
        </p:txBody>
      </p:sp>
      <p:sp>
        <p:nvSpPr>
          <p:cNvPr id="7" name="角丸四角形 6"/>
          <p:cNvSpPr/>
          <p:nvPr/>
        </p:nvSpPr>
        <p:spPr>
          <a:xfrm>
            <a:off x="4582633" y="1318018"/>
            <a:ext cx="4032737" cy="984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t>自分で「考える」ことが大事！</a:t>
            </a:r>
            <a:endParaRPr kumimoji="1" lang="en-US" altLang="ja-JP" sz="2000" b="1" dirty="0" smtClean="0"/>
          </a:p>
          <a:p>
            <a:pPr algn="ctr"/>
            <a:r>
              <a:rPr lang="ja-JP" altLang="en-US" sz="2000" b="1" dirty="0"/>
              <a:t>熱意</a:t>
            </a:r>
            <a:r>
              <a:rPr lang="ja-JP" altLang="en-US" sz="2000" b="1" dirty="0" smtClean="0"/>
              <a:t>をもってやろう。</a:t>
            </a:r>
            <a:endParaRPr kumimoji="1" lang="ja-JP" altLang="en-US" sz="2000" b="1" dirty="0"/>
          </a:p>
        </p:txBody>
      </p:sp>
    </p:spTree>
    <p:extLst>
      <p:ext uri="{BB962C8B-B14F-4D97-AF65-F5344CB8AC3E}">
        <p14:creationId xmlns:p14="http://schemas.microsoft.com/office/powerpoint/2010/main" val="285960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ミーティングの活用</a:t>
            </a:r>
            <a:endParaRPr kumimoji="1" lang="ja-JP" altLang="en-US" dirty="0"/>
          </a:p>
        </p:txBody>
      </p:sp>
      <p:sp>
        <p:nvSpPr>
          <p:cNvPr id="3" name="コンテンツ プレースホルダー 2"/>
          <p:cNvSpPr>
            <a:spLocks noGrp="1"/>
          </p:cNvSpPr>
          <p:nvPr>
            <p:ph idx="1"/>
          </p:nvPr>
        </p:nvSpPr>
        <p:spPr>
          <a:xfrm>
            <a:off x="127592" y="3584843"/>
            <a:ext cx="8910083" cy="2913185"/>
          </a:xfrm>
        </p:spPr>
        <p:txBody>
          <a:bodyPr>
            <a:normAutofit fontScale="92500" lnSpcReduction="20000"/>
          </a:bodyPr>
          <a:lstStyle/>
          <a:p>
            <a:r>
              <a:rPr kumimoji="1" lang="ja-JP" altLang="en-US" dirty="0" smtClean="0"/>
              <a:t>ミーティングをするのは</a:t>
            </a:r>
            <a:r>
              <a:rPr lang="ja-JP" altLang="en-US" dirty="0" smtClean="0"/>
              <a:t>なぜか</a:t>
            </a:r>
            <a:r>
              <a:rPr kumimoji="1" lang="ja-JP" altLang="en-US" dirty="0" smtClean="0"/>
              <a:t>考えよう</a:t>
            </a:r>
            <a:endParaRPr kumimoji="1" lang="en-US" altLang="ja-JP" dirty="0" smtClean="0"/>
          </a:p>
          <a:p>
            <a:pPr lvl="1"/>
            <a:r>
              <a:rPr kumimoji="1" lang="ja-JP" altLang="en-US" dirty="0" smtClean="0"/>
              <a:t>進捗確認，軌道修正，プレゼン能力の向上，アドバイス</a:t>
            </a:r>
            <a:endParaRPr kumimoji="1" lang="en-US" altLang="ja-JP" dirty="0" smtClean="0"/>
          </a:p>
          <a:p>
            <a:pPr lvl="1"/>
            <a:r>
              <a:rPr lang="ja-JP" altLang="en-US" b="1" dirty="0">
                <a:solidFill>
                  <a:schemeClr val="accent5">
                    <a:lumMod val="75000"/>
                  </a:schemeClr>
                </a:solidFill>
              </a:rPr>
              <a:t>研究</a:t>
            </a:r>
            <a:r>
              <a:rPr lang="ja-JP" altLang="en-US" b="1" dirty="0" smtClean="0">
                <a:solidFill>
                  <a:schemeClr val="accent5">
                    <a:lumMod val="75000"/>
                  </a:schemeClr>
                </a:solidFill>
              </a:rPr>
              <a:t>の質を高めるためのツール</a:t>
            </a:r>
            <a:endParaRPr lang="en-US" altLang="ja-JP" b="1" dirty="0">
              <a:solidFill>
                <a:schemeClr val="accent5">
                  <a:lumMod val="75000"/>
                </a:schemeClr>
              </a:solidFill>
            </a:endParaRPr>
          </a:p>
          <a:p>
            <a:pPr lvl="1"/>
            <a:endParaRPr lang="en-US" altLang="ja-JP" dirty="0" smtClean="0"/>
          </a:p>
          <a:p>
            <a:r>
              <a:rPr kumimoji="1" lang="ja-JP" altLang="en-US" dirty="0" smtClean="0"/>
              <a:t>各種</a:t>
            </a:r>
            <a:r>
              <a:rPr kumimoji="1" lang="en-US" altLang="ja-JP" dirty="0" smtClean="0"/>
              <a:t>MTG</a:t>
            </a:r>
          </a:p>
          <a:p>
            <a:pPr lvl="1"/>
            <a:r>
              <a:rPr kumimoji="1" lang="ja-JP" altLang="en-US" dirty="0" smtClean="0"/>
              <a:t>研究室ミーティング</a:t>
            </a:r>
            <a:r>
              <a:rPr kumimoji="1" lang="en-US" altLang="ja-JP" dirty="0" smtClean="0"/>
              <a:t>			</a:t>
            </a:r>
            <a:r>
              <a:rPr lang="ja-JP" altLang="en-US" dirty="0" smtClean="0"/>
              <a:t>：</a:t>
            </a:r>
            <a:r>
              <a:rPr lang="ja-JP" altLang="en-US" b="1" dirty="0" smtClean="0"/>
              <a:t>質疑応答能力の向上</a:t>
            </a:r>
            <a:endParaRPr kumimoji="1" lang="en-US" altLang="ja-JP" b="1" dirty="0" smtClean="0"/>
          </a:p>
          <a:p>
            <a:pPr lvl="1"/>
            <a:r>
              <a:rPr lang="ja-JP" altLang="en-US" dirty="0" smtClean="0"/>
              <a:t>ローカルミーティング</a:t>
            </a:r>
            <a:r>
              <a:rPr lang="en-US" altLang="ja-JP" dirty="0" smtClean="0"/>
              <a:t>		</a:t>
            </a:r>
            <a:r>
              <a:rPr lang="ja-JP" altLang="en-US" dirty="0" smtClean="0"/>
              <a:t>：</a:t>
            </a:r>
            <a:r>
              <a:rPr lang="ja-JP" altLang="en-US" b="1" dirty="0" smtClean="0"/>
              <a:t>セルフマネジメント</a:t>
            </a:r>
            <a:endParaRPr lang="en-US" altLang="ja-JP" b="1" dirty="0" smtClean="0"/>
          </a:p>
          <a:p>
            <a:pPr lvl="1"/>
            <a:r>
              <a:rPr kumimoji="1" lang="ja-JP" altLang="en-US" dirty="0" smtClean="0">
                <a:solidFill>
                  <a:schemeClr val="accent5">
                    <a:lumMod val="75000"/>
                  </a:schemeClr>
                </a:solidFill>
              </a:rPr>
              <a:t>おすすめ </a:t>
            </a:r>
            <a:r>
              <a:rPr kumimoji="1" lang="ja-JP" altLang="en-US" dirty="0" smtClean="0"/>
              <a:t>個人ミーティング</a:t>
            </a:r>
            <a:r>
              <a:rPr kumimoji="1" lang="en-US" altLang="ja-JP" dirty="0" smtClean="0"/>
              <a:t>	</a:t>
            </a:r>
            <a:r>
              <a:rPr kumimoji="1" lang="ja-JP" altLang="en-US" dirty="0" smtClean="0"/>
              <a:t>：</a:t>
            </a:r>
            <a:r>
              <a:rPr lang="ja-JP" altLang="en-US" b="1" dirty="0" smtClean="0"/>
              <a:t>研究の話を深める</a:t>
            </a:r>
            <a:endParaRPr lang="en-US" altLang="ja-JP" b="1" dirty="0" smtClean="0"/>
          </a:p>
        </p:txBody>
      </p:sp>
      <p:sp>
        <p:nvSpPr>
          <p:cNvPr id="4" name="日付プレースホルダー 3"/>
          <p:cNvSpPr>
            <a:spLocks noGrp="1"/>
          </p:cNvSpPr>
          <p:nvPr>
            <p:ph type="dt" sz="half" idx="10"/>
          </p:nvPr>
        </p:nvSpPr>
        <p:spPr/>
        <p:txBody>
          <a:bodyPr/>
          <a:lstStyle/>
          <a:p>
            <a:fld id="{78EAC8AC-52B6-2849-A9E8-7D28A994AFB6}"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16</a:t>
            </a:fld>
            <a:endParaRPr kumimoji="1" lang="ja-JP" altLang="en-US" dirty="0"/>
          </a:p>
        </p:txBody>
      </p:sp>
      <p:grpSp>
        <p:nvGrpSpPr>
          <p:cNvPr id="25" name="グループ化 24"/>
          <p:cNvGrpSpPr/>
          <p:nvPr/>
        </p:nvGrpSpPr>
        <p:grpSpPr>
          <a:xfrm>
            <a:off x="4329282" y="2186500"/>
            <a:ext cx="527638" cy="1574055"/>
            <a:chOff x="854111" y="1919421"/>
            <a:chExt cx="527638" cy="1574055"/>
          </a:xfrm>
        </p:grpSpPr>
        <p:sp>
          <p:nvSpPr>
            <p:cNvPr id="26" name="弦 25"/>
            <p:cNvSpPr/>
            <p:nvPr/>
          </p:nvSpPr>
          <p:spPr>
            <a:xfrm rot="5400000">
              <a:off x="462115" y="2573843"/>
              <a:ext cx="1311629" cy="527638"/>
            </a:xfrm>
            <a:prstGeom prst="chord">
              <a:avLst>
                <a:gd name="adj1" fmla="val 2700000"/>
                <a:gd name="adj2" fmla="val 18896482"/>
              </a:avLst>
            </a:prstGeom>
            <a:solidFill>
              <a:schemeClr val="accent5">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27" name="円/楕円 26"/>
            <p:cNvSpPr/>
            <p:nvPr/>
          </p:nvSpPr>
          <p:spPr>
            <a:xfrm>
              <a:off x="927506" y="1919421"/>
              <a:ext cx="380847" cy="380847"/>
            </a:xfrm>
            <a:prstGeom prst="ellipse">
              <a:avLst/>
            </a:prstGeom>
            <a:solidFill>
              <a:schemeClr val="accent5">
                <a:lumMod val="60000"/>
                <a:lumOff val="4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dirty="0"/>
            </a:p>
          </p:txBody>
        </p:sp>
      </p:grpSp>
      <p:sp>
        <p:nvSpPr>
          <p:cNvPr id="28" name="角丸四角形吹き出し 27"/>
          <p:cNvSpPr/>
          <p:nvPr/>
        </p:nvSpPr>
        <p:spPr>
          <a:xfrm>
            <a:off x="1523006" y="2352321"/>
            <a:ext cx="1846385" cy="715852"/>
          </a:xfrm>
          <a:prstGeom prst="wedgeRoundRectCallout">
            <a:avLst>
              <a:gd name="adj1" fmla="val 104035"/>
              <a:gd name="adj2" fmla="val -2160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研究の進め方は適切か？</a:t>
            </a:r>
            <a:endParaRPr kumimoji="1" lang="ja-JP" altLang="en-US" b="1" dirty="0"/>
          </a:p>
        </p:txBody>
      </p:sp>
      <p:sp>
        <p:nvSpPr>
          <p:cNvPr id="29" name="角丸四角形吹き出し 28"/>
          <p:cNvSpPr/>
          <p:nvPr/>
        </p:nvSpPr>
        <p:spPr>
          <a:xfrm>
            <a:off x="3316856" y="1208229"/>
            <a:ext cx="2175608" cy="739656"/>
          </a:xfrm>
          <a:prstGeom prst="wedgeRoundRectCallout">
            <a:avLst>
              <a:gd name="adj1" fmla="val -639"/>
              <a:gd name="adj2" fmla="val 10704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研究方針から脱線していないか？</a:t>
            </a:r>
            <a:endParaRPr kumimoji="1" lang="ja-JP" altLang="en-US" b="1" dirty="0"/>
          </a:p>
        </p:txBody>
      </p:sp>
      <p:sp>
        <p:nvSpPr>
          <p:cNvPr id="30" name="角丸四角形吹き出し 29"/>
          <p:cNvSpPr/>
          <p:nvPr/>
        </p:nvSpPr>
        <p:spPr>
          <a:xfrm>
            <a:off x="5368560" y="2197519"/>
            <a:ext cx="2175608" cy="739656"/>
          </a:xfrm>
          <a:prstGeom prst="wedgeRoundRectCallout">
            <a:avLst>
              <a:gd name="adj1" fmla="val -74640"/>
              <a:gd name="adj2" fmla="val -1868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自分の考えに</a:t>
            </a:r>
            <a:endParaRPr kumimoji="1" lang="en-US" altLang="ja-JP" b="1" dirty="0" smtClean="0"/>
          </a:p>
          <a:p>
            <a:pPr algn="ctr"/>
            <a:r>
              <a:rPr kumimoji="1" lang="ja-JP" altLang="en-US" b="1" dirty="0" smtClean="0"/>
              <a:t>間違いはないか？</a:t>
            </a:r>
            <a:endParaRPr kumimoji="1" lang="ja-JP" altLang="en-US" b="1" dirty="0"/>
          </a:p>
        </p:txBody>
      </p:sp>
    </p:spTree>
    <p:extLst>
      <p:ext uri="{BB962C8B-B14F-4D97-AF65-F5344CB8AC3E}">
        <p14:creationId xmlns:p14="http://schemas.microsoft.com/office/powerpoint/2010/main" val="129693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行き詰ってしまったら</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何をすればいいのかわからない</a:t>
            </a:r>
            <a:endParaRPr kumimoji="1" lang="en-US" altLang="ja-JP" dirty="0" smtClean="0"/>
          </a:p>
          <a:p>
            <a:pPr lvl="1"/>
            <a:r>
              <a:rPr lang="ja-JP" altLang="en-US" dirty="0" smtClean="0">
                <a:solidFill>
                  <a:schemeClr val="accent5">
                    <a:lumMod val="75000"/>
                  </a:schemeClr>
                </a:solidFill>
              </a:rPr>
              <a:t>先輩・先生に聞く（先人に聞く</a:t>
            </a:r>
            <a:r>
              <a:rPr lang="ja-JP" altLang="en-US" dirty="0" smtClean="0">
                <a:solidFill>
                  <a:schemeClr val="accent5"/>
                </a:solidFill>
              </a:rPr>
              <a:t>）</a:t>
            </a:r>
            <a:endParaRPr lang="en-US" altLang="ja-JP" dirty="0" smtClean="0">
              <a:solidFill>
                <a:schemeClr val="accent5"/>
              </a:solidFill>
            </a:endParaRPr>
          </a:p>
          <a:p>
            <a:endParaRPr kumimoji="1" lang="en-US" altLang="ja-JP" dirty="0">
              <a:solidFill>
                <a:srgbClr val="FF0000"/>
              </a:solidFill>
            </a:endParaRPr>
          </a:p>
          <a:p>
            <a:r>
              <a:rPr kumimoji="1" lang="ja-JP" altLang="en-US" dirty="0" smtClean="0"/>
              <a:t>問題</a:t>
            </a:r>
            <a:r>
              <a:rPr kumimoji="1" lang="en-US" altLang="ja-JP" dirty="0" smtClean="0"/>
              <a:t>(</a:t>
            </a:r>
            <a:r>
              <a:rPr kumimoji="1" lang="ja-JP" altLang="en-US" dirty="0" smtClean="0"/>
              <a:t>エラー</a:t>
            </a:r>
            <a:r>
              <a:rPr kumimoji="1" lang="en-US" altLang="ja-JP" dirty="0" smtClean="0"/>
              <a:t>)</a:t>
            </a:r>
            <a:r>
              <a:rPr kumimoji="1" lang="ja-JP" altLang="en-US" dirty="0" smtClean="0"/>
              <a:t>がわからない</a:t>
            </a:r>
            <a:endParaRPr kumimoji="1" lang="en-US" altLang="ja-JP" dirty="0" smtClean="0"/>
          </a:p>
          <a:p>
            <a:pPr lvl="1"/>
            <a:r>
              <a:rPr lang="ja-JP" altLang="en-US" dirty="0"/>
              <a:t>問題</a:t>
            </a:r>
            <a:r>
              <a:rPr lang="ja-JP" altLang="en-US" dirty="0" smtClean="0"/>
              <a:t>の切り分けをする：何ができて，何ができないか</a:t>
            </a:r>
            <a:endParaRPr lang="en-US" altLang="ja-JP" dirty="0" smtClean="0"/>
          </a:p>
          <a:p>
            <a:pPr lvl="1"/>
            <a:r>
              <a:rPr kumimoji="1" lang="ja-JP" altLang="en-US" dirty="0" smtClean="0"/>
              <a:t>マクロ→ミクロの順に問題個所を特定していく</a:t>
            </a:r>
            <a:endParaRPr kumimoji="1" lang="en-US" altLang="ja-JP" dirty="0" smtClean="0"/>
          </a:p>
          <a:p>
            <a:pPr lvl="1"/>
            <a:r>
              <a:rPr lang="ja-JP" altLang="en-US" dirty="0">
                <a:solidFill>
                  <a:schemeClr val="accent5">
                    <a:lumMod val="75000"/>
                  </a:schemeClr>
                </a:solidFill>
              </a:rPr>
              <a:t>先輩・先生に聞く（先人に聞く）</a:t>
            </a:r>
            <a:endParaRPr lang="en-US" altLang="ja-JP" dirty="0">
              <a:solidFill>
                <a:schemeClr val="accent5">
                  <a:lumMod val="75000"/>
                </a:schemeClr>
              </a:solidFill>
            </a:endParaRPr>
          </a:p>
          <a:p>
            <a:endParaRPr kumimoji="1" lang="en-US" altLang="ja-JP" dirty="0" smtClean="0"/>
          </a:p>
          <a:p>
            <a:r>
              <a:rPr kumimoji="1" lang="ja-JP" altLang="en-US" b="1" dirty="0" smtClean="0"/>
              <a:t>なぜ</a:t>
            </a:r>
            <a:r>
              <a:rPr kumimoji="1" lang="en-US" altLang="ja-JP" b="1" dirty="0" smtClean="0"/>
              <a:t>1</a:t>
            </a:r>
            <a:r>
              <a:rPr kumimoji="1" lang="ja-JP" altLang="en-US" b="1" dirty="0" smtClean="0"/>
              <a:t>人で悩む！？</a:t>
            </a:r>
            <a:endParaRPr kumimoji="1" lang="en-US" altLang="ja-JP" b="1" dirty="0" smtClean="0"/>
          </a:p>
          <a:p>
            <a:pPr lvl="1"/>
            <a:r>
              <a:rPr kumimoji="1" lang="ja-JP" altLang="en-US" dirty="0" smtClean="0"/>
              <a:t>もちろん</a:t>
            </a:r>
            <a:r>
              <a:rPr kumimoji="1" lang="en-US" altLang="ja-JP" dirty="0" smtClean="0"/>
              <a:t>1</a:t>
            </a:r>
            <a:r>
              <a:rPr kumimoji="1" lang="ja-JP" altLang="en-US" dirty="0" smtClean="0"/>
              <a:t>人で考えることも大切であるけど</a:t>
            </a:r>
            <a:r>
              <a:rPr kumimoji="1" lang="en-US" altLang="ja-JP" dirty="0" smtClean="0"/>
              <a:t>…</a:t>
            </a:r>
          </a:p>
        </p:txBody>
      </p:sp>
      <p:sp>
        <p:nvSpPr>
          <p:cNvPr id="4" name="日付プレースホルダー 3"/>
          <p:cNvSpPr>
            <a:spLocks noGrp="1"/>
          </p:cNvSpPr>
          <p:nvPr>
            <p:ph type="dt" sz="half" idx="10"/>
          </p:nvPr>
        </p:nvSpPr>
        <p:spPr/>
        <p:txBody>
          <a:bodyPr/>
          <a:lstStyle/>
          <a:p>
            <a:fld id="{6D69FAA9-D0B2-334D-B9F3-5B2E552710E2}"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17</a:t>
            </a:fld>
            <a:endParaRPr kumimoji="1" lang="ja-JP" altLang="en-US" dirty="0"/>
          </a:p>
        </p:txBody>
      </p:sp>
    </p:spTree>
    <p:extLst>
      <p:ext uri="{BB962C8B-B14F-4D97-AF65-F5344CB8AC3E}">
        <p14:creationId xmlns:p14="http://schemas.microsoft.com/office/powerpoint/2010/main" val="2641983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a:t>
            </a:r>
            <a:r>
              <a:rPr lang="ja-JP" altLang="en-US" dirty="0" smtClean="0"/>
              <a:t>は１人でやるものではない</a:t>
            </a:r>
            <a:endParaRPr kumimoji="1" lang="ja-JP" altLang="en-US" dirty="0"/>
          </a:p>
        </p:txBody>
      </p:sp>
      <p:sp>
        <p:nvSpPr>
          <p:cNvPr id="3" name="コンテンツ プレースホルダー 2"/>
          <p:cNvSpPr>
            <a:spLocks noGrp="1"/>
          </p:cNvSpPr>
          <p:nvPr>
            <p:ph idx="1"/>
          </p:nvPr>
        </p:nvSpPr>
        <p:spPr/>
        <p:txBody>
          <a:bodyPr/>
          <a:lstStyle/>
          <a:p>
            <a:r>
              <a:rPr lang="ja-JP" altLang="en-US" dirty="0"/>
              <a:t>我々</a:t>
            </a:r>
            <a:r>
              <a:rPr lang="ja-JP" altLang="en-US" dirty="0" smtClean="0"/>
              <a:t>は</a:t>
            </a:r>
            <a:r>
              <a:rPr kumimoji="1" lang="ja-JP" altLang="en-US" dirty="0" smtClean="0"/>
              <a:t>チームになって研究をしています。</a:t>
            </a:r>
            <a:endParaRPr kumimoji="1" lang="en-US" altLang="ja-JP" dirty="0" smtClean="0"/>
          </a:p>
          <a:p>
            <a:pPr lvl="1"/>
            <a:endParaRPr lang="en-US" altLang="ja-JP" dirty="0"/>
          </a:p>
          <a:p>
            <a:pPr lvl="1"/>
            <a:r>
              <a:rPr kumimoji="1" lang="ja-JP" altLang="en-US" dirty="0" smtClean="0"/>
              <a:t>わからないこと，困ったことは聞いてみるべき</a:t>
            </a:r>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dirty="0" smtClean="0"/>
          </a:p>
          <a:p>
            <a:pPr lvl="1"/>
            <a:r>
              <a:rPr kumimoji="1" lang="ja-JP" altLang="en-US" dirty="0" smtClean="0"/>
              <a:t>先輩→先生の順で聞こう</a:t>
            </a:r>
            <a:endParaRPr kumimoji="1" lang="en-US" altLang="ja-JP" dirty="0" smtClean="0"/>
          </a:p>
          <a:p>
            <a:pPr lvl="1"/>
            <a:endParaRPr kumimoji="1" lang="en-US" altLang="ja-JP" dirty="0" smtClean="0"/>
          </a:p>
        </p:txBody>
      </p:sp>
      <p:sp>
        <p:nvSpPr>
          <p:cNvPr id="4" name="日付プレースホルダー 3"/>
          <p:cNvSpPr>
            <a:spLocks noGrp="1"/>
          </p:cNvSpPr>
          <p:nvPr>
            <p:ph type="dt" sz="half" idx="10"/>
          </p:nvPr>
        </p:nvSpPr>
        <p:spPr/>
        <p:txBody>
          <a:bodyPr/>
          <a:lstStyle/>
          <a:p>
            <a:fld id="{3143F54E-F5A7-D541-818E-2EE4A98023FF}"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18</a:t>
            </a:fld>
            <a:endParaRPr kumimoji="1" lang="ja-JP" altLang="en-US" dirty="0"/>
          </a:p>
        </p:txBody>
      </p:sp>
      <p:sp>
        <p:nvSpPr>
          <p:cNvPr id="7" name="角丸四角形 6"/>
          <p:cNvSpPr/>
          <p:nvPr/>
        </p:nvSpPr>
        <p:spPr>
          <a:xfrm>
            <a:off x="1315257" y="2916678"/>
            <a:ext cx="6534752" cy="1961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質問するその前に！</a:t>
            </a:r>
            <a:r>
              <a:rPr kumimoji="1" lang="en-US" altLang="ja-JP" sz="2400" b="1" dirty="0" smtClean="0"/>
              <a:t>Check!</a:t>
            </a:r>
          </a:p>
          <a:p>
            <a:pPr algn="ctr"/>
            <a:r>
              <a:rPr kumimoji="1" lang="ja-JP" altLang="en-US" sz="2400" dirty="0" smtClean="0"/>
              <a:t>疑問について調べましたか？</a:t>
            </a:r>
            <a:endParaRPr kumimoji="1" lang="en-US" altLang="ja-JP" sz="2400" dirty="0" smtClean="0"/>
          </a:p>
          <a:p>
            <a:pPr algn="ctr"/>
            <a:r>
              <a:rPr lang="ja-JP" altLang="en-US" sz="2400" dirty="0"/>
              <a:t>自分</a:t>
            </a:r>
            <a:r>
              <a:rPr lang="ja-JP" altLang="en-US" sz="2400" dirty="0" smtClean="0"/>
              <a:t>なりに考えましたか？</a:t>
            </a:r>
            <a:endParaRPr lang="en-US" altLang="ja-JP" sz="2400" dirty="0" smtClean="0"/>
          </a:p>
          <a:p>
            <a:pPr algn="ctr"/>
            <a:r>
              <a:rPr lang="ja-JP" altLang="en-US" sz="2400" dirty="0"/>
              <a:t>質問</a:t>
            </a:r>
            <a:r>
              <a:rPr lang="ja-JP" altLang="en-US" sz="2400" dirty="0" smtClean="0"/>
              <a:t>すること（疑問点）は明確ですか？</a:t>
            </a:r>
            <a:endParaRPr lang="en-US" altLang="ja-JP" sz="2400" dirty="0" smtClean="0"/>
          </a:p>
        </p:txBody>
      </p:sp>
    </p:spTree>
    <p:extLst>
      <p:ext uri="{BB962C8B-B14F-4D97-AF65-F5344CB8AC3E}">
        <p14:creationId xmlns:p14="http://schemas.microsoft.com/office/powerpoint/2010/main" val="1544884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資料</a:t>
            </a:r>
            <a:r>
              <a:rPr lang="ja-JP" altLang="en-US" dirty="0" smtClean="0"/>
              <a:t>の作り方</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sz="half" idx="10"/>
          </p:nvPr>
        </p:nvSpPr>
        <p:spPr/>
        <p:txBody>
          <a:bodyPr/>
          <a:lstStyle/>
          <a:p>
            <a:fld id="{CE929F77-E6D9-9D40-8606-64DDD37DBE52}"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BD84B515-6EF4-D642-B309-5ED90DAA2A6E}" type="slidenum">
              <a:rPr kumimoji="1" lang="ja-JP" altLang="en-US" smtClean="0"/>
              <a:t>19</a:t>
            </a:fld>
            <a:endParaRPr kumimoji="1" lang="ja-JP" altLang="en-US" dirty="0"/>
          </a:p>
        </p:txBody>
      </p:sp>
    </p:spTree>
    <p:extLst>
      <p:ext uri="{BB962C8B-B14F-4D97-AF65-F5344CB8AC3E}">
        <p14:creationId xmlns:p14="http://schemas.microsoft.com/office/powerpoint/2010/main" val="2180778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夏休み中にやったこと</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8/22~25	LED-Camp4</a:t>
            </a:r>
            <a:r>
              <a:rPr kumimoji="1" lang="ja-JP" altLang="en-US" dirty="0" smtClean="0"/>
              <a:t>実行委員</a:t>
            </a:r>
          </a:p>
          <a:p>
            <a:r>
              <a:rPr kumimoji="1" lang="en-US" altLang="ja-JP" dirty="0" smtClean="0"/>
              <a:t>25~26		SWEST</a:t>
            </a:r>
          </a:p>
          <a:p>
            <a:r>
              <a:rPr kumimoji="1" lang="en-US" altLang="ja-JP" dirty="0" smtClean="0"/>
              <a:t>9/5~6		RECONF@</a:t>
            </a:r>
            <a:r>
              <a:rPr kumimoji="1" lang="ja-JP" altLang="en-US" dirty="0" smtClean="0"/>
              <a:t>富山</a:t>
            </a:r>
          </a:p>
          <a:p>
            <a:r>
              <a:rPr kumimoji="1" lang="en-US" altLang="ja-JP" dirty="0" smtClean="0"/>
              <a:t>9/7</a:t>
            </a:r>
            <a:r>
              <a:rPr kumimoji="1" lang="ja-JP" altLang="en-US" dirty="0" smtClean="0"/>
              <a:t>		</a:t>
            </a:r>
            <a:r>
              <a:rPr kumimoji="1" lang="en-US" altLang="ja-JP" dirty="0" smtClean="0"/>
              <a:t>	FIT TRAX</a:t>
            </a:r>
            <a:r>
              <a:rPr kumimoji="1" lang="ja-JP" altLang="en-US" dirty="0" smtClean="0"/>
              <a:t>（バイト）</a:t>
            </a:r>
            <a:endParaRPr kumimoji="1" lang="en-US" altLang="ja-JP" dirty="0" smtClean="0"/>
          </a:p>
          <a:p>
            <a:r>
              <a:rPr kumimoji="1" lang="en-US" altLang="ja-JP" dirty="0" smtClean="0"/>
              <a:t>9/8~9		RSJ2016@</a:t>
            </a:r>
            <a:r>
              <a:rPr kumimoji="1" lang="ja-JP" altLang="en-US" dirty="0" smtClean="0"/>
              <a:t>山形</a:t>
            </a:r>
            <a:endParaRPr kumimoji="1" lang="en-US" altLang="ja-JP" dirty="0" smtClean="0"/>
          </a:p>
          <a:p>
            <a:r>
              <a:rPr lang="en-US" altLang="ja-JP" dirty="0" smtClean="0"/>
              <a:t>9/21~23</a:t>
            </a:r>
            <a:r>
              <a:rPr lang="ja-JP" altLang="en-US" dirty="0" smtClean="0"/>
              <a:t>　</a:t>
            </a:r>
            <a:r>
              <a:rPr lang="en-US" altLang="ja-JP" dirty="0" smtClean="0"/>
              <a:t>	MCSoC2016</a:t>
            </a:r>
            <a:endParaRPr kumimoji="1" lang="ja-JP" altLang="en-US" dirty="0" smtClean="0"/>
          </a:p>
        </p:txBody>
      </p:sp>
      <p:sp>
        <p:nvSpPr>
          <p:cNvPr id="4" name="日付プレースホルダー 3"/>
          <p:cNvSpPr>
            <a:spLocks noGrp="1"/>
          </p:cNvSpPr>
          <p:nvPr>
            <p:ph type="dt" sz="half" idx="10"/>
          </p:nvPr>
        </p:nvSpPr>
        <p:spPr/>
        <p:txBody>
          <a:bodyPr/>
          <a:lstStyle/>
          <a:p>
            <a:fld id="{ADF3CF3A-F238-FC45-A0F2-219B65D871E4}"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2</a:t>
            </a:fld>
            <a:endParaRPr kumimoji="1" lang="ja-JP" altLang="en-US"/>
          </a:p>
        </p:txBody>
      </p:sp>
    </p:spTree>
    <p:extLst>
      <p:ext uri="{BB962C8B-B14F-4D97-AF65-F5344CB8AC3E}">
        <p14:creationId xmlns:p14="http://schemas.microsoft.com/office/powerpoint/2010/main" val="1356121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資料</a:t>
            </a:r>
            <a:r>
              <a:rPr lang="ja-JP" altLang="en-US" dirty="0"/>
              <a:t>作</a:t>
            </a:r>
            <a:r>
              <a:rPr lang="ja-JP" altLang="en-US" dirty="0" smtClean="0"/>
              <a:t>りの基本</a:t>
            </a:r>
            <a:endParaRPr kumimoji="1" lang="ja-JP" altLang="en-US" dirty="0"/>
          </a:p>
        </p:txBody>
      </p:sp>
      <p:sp>
        <p:nvSpPr>
          <p:cNvPr id="3" name="コンテンツ プレースホルダー 2"/>
          <p:cNvSpPr>
            <a:spLocks noGrp="1"/>
          </p:cNvSpPr>
          <p:nvPr>
            <p:ph idx="1"/>
          </p:nvPr>
        </p:nvSpPr>
        <p:spPr/>
        <p:txBody>
          <a:bodyPr/>
          <a:lstStyle/>
          <a:p>
            <a:r>
              <a:rPr lang="ja-JP" altLang="en-US" b="1" dirty="0" smtClean="0"/>
              <a:t>資料：発表を聞く人の理解を促すためのもの</a:t>
            </a:r>
            <a:endParaRPr lang="en-US" altLang="ja-JP" b="1" dirty="0" smtClean="0"/>
          </a:p>
          <a:p>
            <a:endParaRPr lang="en-US" altLang="ja-JP" dirty="0" smtClean="0"/>
          </a:p>
          <a:p>
            <a:r>
              <a:rPr lang="ja-JP" altLang="en-US" b="1" dirty="0" smtClean="0"/>
              <a:t>資料作りで大事なこと</a:t>
            </a:r>
            <a:endParaRPr lang="en-US" altLang="ja-JP" b="1" dirty="0" smtClean="0"/>
          </a:p>
          <a:p>
            <a:pPr lvl="1"/>
            <a:r>
              <a:rPr lang="ja-JP" altLang="en-US" dirty="0" smtClean="0">
                <a:solidFill>
                  <a:schemeClr val="accent5">
                    <a:lumMod val="75000"/>
                  </a:schemeClr>
                </a:solidFill>
              </a:rPr>
              <a:t>ストーリー</a:t>
            </a:r>
            <a:r>
              <a:rPr lang="en-US" altLang="ja-JP" dirty="0" smtClean="0"/>
              <a:t>				</a:t>
            </a:r>
            <a:r>
              <a:rPr lang="ja-JP" altLang="en-US" dirty="0" smtClean="0"/>
              <a:t>：スムーズな説明のため</a:t>
            </a:r>
            <a:endParaRPr lang="en-US" altLang="ja-JP" dirty="0"/>
          </a:p>
          <a:p>
            <a:pPr lvl="1"/>
            <a:r>
              <a:rPr lang="ja-JP" altLang="en-US" dirty="0" smtClean="0">
                <a:solidFill>
                  <a:schemeClr val="accent5">
                    <a:lumMod val="75000"/>
                  </a:schemeClr>
                </a:solidFill>
              </a:rPr>
              <a:t>スライド</a:t>
            </a:r>
            <a:r>
              <a:rPr lang="ja-JP" altLang="en-US" dirty="0">
                <a:solidFill>
                  <a:schemeClr val="accent5">
                    <a:lumMod val="75000"/>
                  </a:schemeClr>
                </a:solidFill>
              </a:rPr>
              <a:t>の</a:t>
            </a:r>
            <a:r>
              <a:rPr lang="ja-JP" altLang="en-US" dirty="0" smtClean="0">
                <a:solidFill>
                  <a:schemeClr val="accent5">
                    <a:lumMod val="75000"/>
                  </a:schemeClr>
                </a:solidFill>
              </a:rPr>
              <a:t>デザイン</a:t>
            </a:r>
            <a:r>
              <a:rPr lang="en-US" altLang="ja-JP" dirty="0" smtClean="0"/>
              <a:t>	</a:t>
            </a:r>
            <a:r>
              <a:rPr lang="ja-JP" altLang="en-US" dirty="0" smtClean="0"/>
              <a:t>：わかりやすく伝えるため</a:t>
            </a:r>
            <a:endParaRPr lang="en-US" altLang="ja-JP" dirty="0" smtClean="0"/>
          </a:p>
          <a:p>
            <a:pPr lvl="1"/>
            <a:r>
              <a:rPr lang="ja-JP" altLang="en-US" dirty="0" smtClean="0"/>
              <a:t>日本語の使い方</a:t>
            </a:r>
            <a:r>
              <a:rPr lang="en-US" altLang="ja-JP" dirty="0" smtClean="0"/>
              <a:t>		</a:t>
            </a:r>
            <a:r>
              <a:rPr lang="ja-JP" altLang="en-US" dirty="0" smtClean="0"/>
              <a:t>：余計な誤解を与えないため</a:t>
            </a:r>
            <a:endParaRPr lang="en-US" altLang="ja-JP" dirty="0" smtClean="0"/>
          </a:p>
          <a:p>
            <a:pPr lvl="1"/>
            <a:r>
              <a:rPr lang="ja-JP" altLang="en-US" dirty="0" smtClean="0"/>
              <a:t>聴衆を意識した内容</a:t>
            </a:r>
            <a:r>
              <a:rPr lang="en-US" altLang="ja-JP" dirty="0" smtClean="0"/>
              <a:t>	</a:t>
            </a:r>
            <a:r>
              <a:rPr lang="ja-JP" altLang="en-US" dirty="0" smtClean="0"/>
              <a:t>：発表を聞いてもらうため</a:t>
            </a:r>
            <a:endParaRPr lang="en-US" altLang="ja-JP" dirty="0" smtClean="0"/>
          </a:p>
          <a:p>
            <a:pPr marL="154305" lvl="1" indent="0">
              <a:buNone/>
            </a:pPr>
            <a:endParaRPr lang="en-US" altLang="ja-JP" dirty="0" smtClean="0"/>
          </a:p>
          <a:p>
            <a:r>
              <a:rPr lang="ja-JP" altLang="en-US" dirty="0"/>
              <a:t>資料を作るツール</a:t>
            </a:r>
            <a:endParaRPr lang="en-US" altLang="ja-JP" dirty="0"/>
          </a:p>
          <a:p>
            <a:pPr lvl="1"/>
            <a:r>
              <a:rPr lang="ja-JP" altLang="en-US" dirty="0"/>
              <a:t>スライド</a:t>
            </a:r>
            <a:r>
              <a:rPr lang="ja-JP" altLang="en-US" dirty="0" smtClean="0"/>
              <a:t>資料</a:t>
            </a:r>
            <a:r>
              <a:rPr lang="en-US" altLang="ja-JP" dirty="0" smtClean="0"/>
              <a:t>	</a:t>
            </a:r>
            <a:r>
              <a:rPr lang="ja-JP" altLang="en-US" dirty="0" smtClean="0"/>
              <a:t>：</a:t>
            </a:r>
            <a:r>
              <a:rPr lang="en-US" altLang="ja-JP" dirty="0"/>
              <a:t>PowerPoint, Keynote, Impress</a:t>
            </a:r>
          </a:p>
          <a:p>
            <a:pPr lvl="1"/>
            <a:r>
              <a:rPr lang="ja-JP" altLang="en-US" dirty="0" smtClean="0"/>
              <a:t>レジュメ</a:t>
            </a:r>
            <a:r>
              <a:rPr lang="en-US" altLang="ja-JP" dirty="0" smtClean="0"/>
              <a:t>		</a:t>
            </a:r>
            <a:r>
              <a:rPr lang="ja-JP" altLang="en-US" dirty="0" smtClean="0"/>
              <a:t>：</a:t>
            </a:r>
            <a:r>
              <a:rPr lang="en-US" altLang="ja-JP" dirty="0" err="1"/>
              <a:t>LaTeX</a:t>
            </a:r>
            <a:r>
              <a:rPr lang="en-US" altLang="ja-JP" dirty="0"/>
              <a:t>, Markdown, </a:t>
            </a:r>
            <a:r>
              <a:rPr lang="en-US" altLang="ja-JP" dirty="0" smtClean="0"/>
              <a:t>Word</a:t>
            </a:r>
            <a:endParaRPr lang="en-US" altLang="ja-JP" dirty="0"/>
          </a:p>
        </p:txBody>
      </p:sp>
      <p:sp>
        <p:nvSpPr>
          <p:cNvPr id="4" name="日付プレースホルダー 3"/>
          <p:cNvSpPr>
            <a:spLocks noGrp="1"/>
          </p:cNvSpPr>
          <p:nvPr>
            <p:ph type="dt" sz="half" idx="10"/>
          </p:nvPr>
        </p:nvSpPr>
        <p:spPr/>
        <p:txBody>
          <a:bodyPr/>
          <a:lstStyle/>
          <a:p>
            <a:fld id="{07A5BE4C-B913-9E46-9CCB-77AF6969DEF0}"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20</a:t>
            </a:fld>
            <a:endParaRPr kumimoji="1" lang="ja-JP" altLang="en-US" dirty="0"/>
          </a:p>
        </p:txBody>
      </p:sp>
    </p:spTree>
    <p:extLst>
      <p:ext uri="{BB962C8B-B14F-4D97-AF65-F5344CB8AC3E}">
        <p14:creationId xmlns:p14="http://schemas.microsoft.com/office/powerpoint/2010/main" val="552925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ストーリ</a:t>
            </a:r>
            <a:r>
              <a:rPr lang="ja-JP" altLang="en-US" dirty="0" smtClean="0"/>
              <a:t>ーにあった資料</a:t>
            </a:r>
            <a:endParaRPr kumimoji="1" lang="ja-JP" altLang="en-US" dirty="0"/>
          </a:p>
        </p:txBody>
      </p:sp>
      <p:sp>
        <p:nvSpPr>
          <p:cNvPr id="3" name="コンテンツ プレースホルダー 2"/>
          <p:cNvSpPr>
            <a:spLocks noGrp="1"/>
          </p:cNvSpPr>
          <p:nvPr>
            <p:ph idx="1"/>
          </p:nvPr>
        </p:nvSpPr>
        <p:spPr>
          <a:xfrm>
            <a:off x="127592" y="1318018"/>
            <a:ext cx="8910083" cy="5280902"/>
          </a:xfrm>
        </p:spPr>
        <p:txBody>
          <a:bodyPr>
            <a:normAutofit fontScale="70000" lnSpcReduction="20000"/>
          </a:bodyPr>
          <a:lstStyle/>
          <a:p>
            <a:pPr marL="514350" indent="-514350">
              <a:buFont typeface="+mj-lt"/>
              <a:buAutoNum type="arabicPeriod"/>
            </a:pPr>
            <a:r>
              <a:rPr lang="ja-JP" altLang="en-US" b="1" dirty="0"/>
              <a:t>研究背景</a:t>
            </a:r>
          </a:p>
          <a:p>
            <a:pPr lvl="2"/>
            <a:r>
              <a:rPr lang="ja-JP" altLang="en-US" dirty="0"/>
              <a:t>何が問題になっているのか（研究する理由）</a:t>
            </a:r>
          </a:p>
          <a:p>
            <a:pPr lvl="2"/>
            <a:r>
              <a:rPr lang="ja-JP" altLang="en-US" dirty="0" smtClean="0"/>
              <a:t>どうして</a:t>
            </a:r>
            <a:r>
              <a:rPr lang="ja-JP" altLang="en-US" dirty="0"/>
              <a:t>その研究を行う必要があったの</a:t>
            </a:r>
            <a:r>
              <a:rPr lang="ja-JP" altLang="en-US" dirty="0" smtClean="0"/>
              <a:t>か</a:t>
            </a:r>
            <a:endParaRPr lang="en-US" altLang="ja-JP" dirty="0" smtClean="0"/>
          </a:p>
          <a:p>
            <a:pPr marL="308610" lvl="2" indent="0">
              <a:buNone/>
            </a:pPr>
            <a:endParaRPr lang="ja-JP" altLang="en-US" dirty="0"/>
          </a:p>
          <a:p>
            <a:pPr marL="514350" indent="-514350">
              <a:buFont typeface="+mj-lt"/>
              <a:buAutoNum type="arabicPeriod"/>
            </a:pPr>
            <a:r>
              <a:rPr lang="ja-JP" altLang="en-US" b="1" dirty="0"/>
              <a:t>研究目的</a:t>
            </a:r>
          </a:p>
          <a:p>
            <a:pPr lvl="2"/>
            <a:r>
              <a:rPr lang="ja-JP" altLang="en-US" dirty="0"/>
              <a:t>この研究で達成するべき目標</a:t>
            </a:r>
          </a:p>
          <a:p>
            <a:pPr lvl="2"/>
            <a:r>
              <a:rPr lang="ja-JP" altLang="en-US" dirty="0"/>
              <a:t>目標を達成することで何が得られるの</a:t>
            </a:r>
            <a:r>
              <a:rPr lang="ja-JP" altLang="en-US" dirty="0" smtClean="0"/>
              <a:t>か</a:t>
            </a:r>
            <a:endParaRPr lang="en-US" altLang="ja-JP" dirty="0" smtClean="0"/>
          </a:p>
          <a:p>
            <a:pPr lvl="2"/>
            <a:endParaRPr lang="ja-JP" altLang="en-US" dirty="0"/>
          </a:p>
          <a:p>
            <a:pPr marL="514350" indent="-514350">
              <a:buFont typeface="+mj-lt"/>
              <a:buAutoNum type="arabicPeriod"/>
            </a:pPr>
            <a:r>
              <a:rPr lang="ja-JP" altLang="en-US" b="1" dirty="0"/>
              <a:t>どのようにして研究を</a:t>
            </a:r>
            <a:r>
              <a:rPr lang="ja-JP" altLang="en-US" b="1" dirty="0" smtClean="0"/>
              <a:t>行った</a:t>
            </a:r>
            <a:r>
              <a:rPr lang="ja-JP" altLang="en-US" b="1" dirty="0"/>
              <a:t>の</a:t>
            </a:r>
            <a:r>
              <a:rPr lang="ja-JP" altLang="en-US" b="1" dirty="0" smtClean="0"/>
              <a:t>か</a:t>
            </a:r>
            <a:endParaRPr lang="ja-JP" altLang="en-US" b="1" dirty="0"/>
          </a:p>
          <a:p>
            <a:pPr lvl="2"/>
            <a:r>
              <a:rPr lang="ja-JP" altLang="en-US" dirty="0"/>
              <a:t>問題に対してどのようにアプローチしたの</a:t>
            </a:r>
            <a:r>
              <a:rPr lang="ja-JP" altLang="en-US" dirty="0" smtClean="0"/>
              <a:t>か</a:t>
            </a:r>
            <a:endParaRPr lang="en-US" altLang="ja-JP" dirty="0" smtClean="0"/>
          </a:p>
          <a:p>
            <a:pPr lvl="2"/>
            <a:endParaRPr lang="ja-JP" altLang="en-US" dirty="0"/>
          </a:p>
          <a:p>
            <a:pPr marL="514350" indent="-514350">
              <a:buFont typeface="+mj-lt"/>
              <a:buAutoNum type="arabicPeriod"/>
            </a:pPr>
            <a:r>
              <a:rPr lang="ja-JP" altLang="en-US" b="1" dirty="0"/>
              <a:t>どのような結果が得られたのか</a:t>
            </a:r>
          </a:p>
          <a:p>
            <a:pPr lvl="2"/>
            <a:r>
              <a:rPr lang="ja-JP" altLang="en-US" dirty="0"/>
              <a:t>得られた結果・</a:t>
            </a:r>
            <a:r>
              <a:rPr lang="ja-JP" altLang="en-US" dirty="0" smtClean="0"/>
              <a:t>データ</a:t>
            </a:r>
            <a:endParaRPr lang="en-US" altLang="ja-JP" dirty="0" smtClean="0"/>
          </a:p>
          <a:p>
            <a:pPr lvl="2"/>
            <a:endParaRPr lang="ja-JP" altLang="en-US" dirty="0"/>
          </a:p>
          <a:p>
            <a:pPr marL="514350" indent="-514350">
              <a:buFont typeface="+mj-lt"/>
              <a:buAutoNum type="arabicPeriod"/>
            </a:pPr>
            <a:r>
              <a:rPr lang="ja-JP" altLang="en-US" b="1" dirty="0"/>
              <a:t>結果に対する考察</a:t>
            </a:r>
          </a:p>
          <a:p>
            <a:pPr lvl="2"/>
            <a:r>
              <a:rPr lang="ja-JP" altLang="en-US" dirty="0"/>
              <a:t>得られた結果はどうだったのか</a:t>
            </a:r>
          </a:p>
          <a:p>
            <a:pPr lvl="2"/>
            <a:r>
              <a:rPr lang="ja-JP" altLang="en-US" dirty="0"/>
              <a:t>なぜそうなったの</a:t>
            </a:r>
            <a:r>
              <a:rPr lang="ja-JP" altLang="en-US" dirty="0" smtClean="0"/>
              <a:t>か</a:t>
            </a:r>
            <a:endParaRPr lang="en-US" altLang="ja-JP" dirty="0" smtClean="0"/>
          </a:p>
          <a:p>
            <a:pPr lvl="2"/>
            <a:endParaRPr lang="ja-JP" altLang="en-US" dirty="0"/>
          </a:p>
          <a:p>
            <a:pPr marL="514350" indent="-514350">
              <a:buFont typeface="+mj-lt"/>
              <a:buAutoNum type="arabicPeriod"/>
            </a:pPr>
            <a:r>
              <a:rPr lang="ja-JP" altLang="en-US" b="1" dirty="0" smtClean="0"/>
              <a:t>まとめ</a:t>
            </a:r>
            <a:endParaRPr lang="en-US" altLang="ja-JP" b="1" dirty="0" smtClean="0"/>
          </a:p>
          <a:p>
            <a:pPr marL="514350" indent="-514350">
              <a:buFont typeface="+mj-lt"/>
              <a:buAutoNum type="arabicPeriod"/>
            </a:pPr>
            <a:endParaRPr lang="ja-JP" altLang="en-US" b="1" dirty="0"/>
          </a:p>
          <a:p>
            <a:pPr marL="514350" indent="-514350">
              <a:buFont typeface="+mj-lt"/>
              <a:buAutoNum type="arabicPeriod"/>
            </a:pPr>
            <a:r>
              <a:rPr lang="ja-JP" altLang="en-US" b="1" dirty="0"/>
              <a:t>今後の予定・</a:t>
            </a:r>
            <a:r>
              <a:rPr lang="ja-JP" altLang="en-US" b="1" dirty="0" smtClean="0"/>
              <a:t>課題</a:t>
            </a:r>
            <a:endParaRPr lang="ja-JP" altLang="en-US" b="1" dirty="0"/>
          </a:p>
        </p:txBody>
      </p:sp>
      <p:sp>
        <p:nvSpPr>
          <p:cNvPr id="4" name="日付プレースホルダー 3"/>
          <p:cNvSpPr>
            <a:spLocks noGrp="1"/>
          </p:cNvSpPr>
          <p:nvPr>
            <p:ph type="dt" sz="half" idx="10"/>
          </p:nvPr>
        </p:nvSpPr>
        <p:spPr/>
        <p:txBody>
          <a:bodyPr/>
          <a:lstStyle/>
          <a:p>
            <a:fld id="{F804D884-B172-A640-A031-416BE6EC2448}"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21</a:t>
            </a:fld>
            <a:endParaRPr kumimoji="1" lang="ja-JP" altLang="en-US" dirty="0"/>
          </a:p>
        </p:txBody>
      </p:sp>
      <p:sp>
        <p:nvSpPr>
          <p:cNvPr id="7" name="下矢印 6"/>
          <p:cNvSpPr/>
          <p:nvPr/>
        </p:nvSpPr>
        <p:spPr>
          <a:xfrm>
            <a:off x="4582633" y="1318018"/>
            <a:ext cx="652307" cy="528090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361336" y="2683784"/>
            <a:ext cx="3416320" cy="2308324"/>
          </a:xfrm>
          <a:prstGeom prst="rect">
            <a:avLst/>
          </a:prstGeom>
        </p:spPr>
        <p:txBody>
          <a:bodyPr wrap="none">
            <a:spAutoFit/>
          </a:bodyPr>
          <a:lstStyle/>
          <a:p>
            <a:r>
              <a:rPr lang="ja-JP" altLang="en-US" b="1" dirty="0" smtClean="0"/>
              <a:t>研究発表の基本的な流れに沿う</a:t>
            </a:r>
          </a:p>
          <a:p>
            <a:endParaRPr lang="ja-JP" altLang="en-US" b="1" dirty="0"/>
          </a:p>
          <a:p>
            <a:r>
              <a:rPr lang="ja-JP" altLang="en-US" dirty="0"/>
              <a:t>「これをやりました</a:t>
            </a:r>
            <a:r>
              <a:rPr lang="ja-JP" altLang="en-US" dirty="0" smtClean="0"/>
              <a:t>」</a:t>
            </a:r>
          </a:p>
          <a:p>
            <a:r>
              <a:rPr lang="ja-JP" altLang="en-US" dirty="0" smtClean="0"/>
              <a:t>	→　レポート？</a:t>
            </a:r>
          </a:p>
          <a:p>
            <a:r>
              <a:rPr lang="en-US" altLang="ja-JP" dirty="0"/>
              <a:t/>
            </a:r>
            <a:br>
              <a:rPr lang="en-US" altLang="ja-JP" dirty="0"/>
            </a:br>
            <a:r>
              <a:rPr lang="ja-JP" altLang="en-US" dirty="0" smtClean="0"/>
              <a:t>「こういう機能があります」</a:t>
            </a:r>
          </a:p>
          <a:p>
            <a:r>
              <a:rPr lang="ja-JP" altLang="en-US" dirty="0"/>
              <a:t>	</a:t>
            </a:r>
            <a:r>
              <a:rPr lang="ja-JP" altLang="en-US" dirty="0" smtClean="0"/>
              <a:t>→　技術報告？</a:t>
            </a:r>
            <a:endParaRPr lang="en-US" altLang="ja-JP" dirty="0"/>
          </a:p>
          <a:p>
            <a:endParaRPr lang="en-US" altLang="ja-JP" b="1" dirty="0" smtClean="0"/>
          </a:p>
        </p:txBody>
      </p:sp>
    </p:spTree>
    <p:extLst>
      <p:ext uri="{BB962C8B-B14F-4D97-AF65-F5344CB8AC3E}">
        <p14:creationId xmlns:p14="http://schemas.microsoft.com/office/powerpoint/2010/main" val="464926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わかりやすいスライドを作るために</a:t>
            </a:r>
            <a:endParaRPr kumimoji="1" lang="ja-JP" altLang="en-US" dirty="0"/>
          </a:p>
        </p:txBody>
      </p:sp>
      <p:sp>
        <p:nvSpPr>
          <p:cNvPr id="7" name="コンテンツ プレースホルダー 6"/>
          <p:cNvSpPr>
            <a:spLocks noGrp="1"/>
          </p:cNvSpPr>
          <p:nvPr>
            <p:ph idx="1"/>
          </p:nvPr>
        </p:nvSpPr>
        <p:spPr/>
        <p:txBody>
          <a:bodyPr>
            <a:normAutofit/>
          </a:bodyPr>
          <a:lstStyle/>
          <a:p>
            <a:r>
              <a:rPr kumimoji="1" lang="ja-JP" altLang="en-US" sz="2400" dirty="0" smtClean="0"/>
              <a:t>タイトルで何を説明するか</a:t>
            </a:r>
            <a:r>
              <a:rPr lang="ja-JP" altLang="en-US" sz="2400" dirty="0"/>
              <a:t>一言</a:t>
            </a:r>
            <a:r>
              <a:rPr lang="ja-JP" altLang="en-US" sz="2400" dirty="0" smtClean="0"/>
              <a:t>で述べる</a:t>
            </a:r>
            <a:endParaRPr kumimoji="1" lang="en-US" altLang="ja-JP" sz="2400" dirty="0" smtClean="0"/>
          </a:p>
          <a:p>
            <a:r>
              <a:rPr kumimoji="1" lang="en-US" altLang="ja-JP" sz="2400" dirty="0" smtClean="0"/>
              <a:t>TOP-DOWN</a:t>
            </a:r>
            <a:r>
              <a:rPr kumimoji="1" lang="ja-JP" altLang="en-US" sz="2400" dirty="0" smtClean="0"/>
              <a:t>な順序</a:t>
            </a:r>
          </a:p>
          <a:p>
            <a:pPr lvl="1"/>
            <a:r>
              <a:rPr lang="ja-JP" altLang="en-US" sz="2175" dirty="0" smtClean="0"/>
              <a:t>大きな話題→小さな話題：抽象的→具体的</a:t>
            </a:r>
            <a:endParaRPr lang="en-US" altLang="ja-JP" sz="2175" dirty="0" smtClean="0"/>
          </a:p>
          <a:p>
            <a:r>
              <a:rPr lang="ja-JP" altLang="en-US" sz="2400" dirty="0" smtClean="0"/>
              <a:t>インデントによる構造</a:t>
            </a:r>
          </a:p>
        </p:txBody>
      </p:sp>
      <p:sp>
        <p:nvSpPr>
          <p:cNvPr id="4" name="日付プレースホルダー 3"/>
          <p:cNvSpPr>
            <a:spLocks noGrp="1"/>
          </p:cNvSpPr>
          <p:nvPr>
            <p:ph type="dt" sz="half" idx="10"/>
          </p:nvPr>
        </p:nvSpPr>
        <p:spPr/>
        <p:txBody>
          <a:bodyPr/>
          <a:lstStyle/>
          <a:p>
            <a:fld id="{3284B5B5-70F0-ED43-B27E-9AFAB5E178BD}"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22</a:t>
            </a:fld>
            <a:endParaRPr kumimoji="1" lang="ja-JP" altLang="en-US" dirty="0"/>
          </a:p>
        </p:txBody>
      </p:sp>
      <p:sp>
        <p:nvSpPr>
          <p:cNvPr id="9" name="正方形/長方形 8"/>
          <p:cNvSpPr/>
          <p:nvPr/>
        </p:nvSpPr>
        <p:spPr>
          <a:xfrm>
            <a:off x="267439" y="3142197"/>
            <a:ext cx="4201251" cy="29800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2400" b="1" dirty="0" smtClean="0"/>
              <a:t>果物の種類</a:t>
            </a:r>
            <a:endParaRPr lang="en-US" altLang="ja-JP" sz="2400" b="1" dirty="0"/>
          </a:p>
          <a:p>
            <a:pPr marL="342900" indent="-342900">
              <a:buFont typeface="Arial" panose="020B0604020202020204" pitchFamily="34" charset="0"/>
              <a:buChar char="•"/>
            </a:pPr>
            <a:r>
              <a:rPr lang="ja-JP" altLang="en-US" sz="2400" b="1" dirty="0"/>
              <a:t>木</a:t>
            </a:r>
            <a:r>
              <a:rPr lang="ja-JP" altLang="en-US" sz="2400" b="1" dirty="0" smtClean="0"/>
              <a:t>になるもの</a:t>
            </a:r>
            <a:endParaRPr lang="en-US" altLang="ja-JP" sz="2400" b="1" dirty="0" smtClean="0"/>
          </a:p>
          <a:p>
            <a:pPr marL="800100" lvl="1" indent="-342900">
              <a:buFont typeface="Arial" panose="020B0604020202020204" pitchFamily="34" charset="0"/>
              <a:buChar char="•"/>
            </a:pPr>
            <a:r>
              <a:rPr lang="ja-JP" altLang="en-US" sz="2400" b="1" dirty="0" smtClean="0"/>
              <a:t>りんご</a:t>
            </a:r>
            <a:endParaRPr lang="en-US" altLang="ja-JP" sz="2400" b="1" dirty="0" smtClean="0"/>
          </a:p>
          <a:p>
            <a:pPr marL="800100" lvl="1" indent="-342900">
              <a:buFont typeface="Arial" panose="020B0604020202020204" pitchFamily="34" charset="0"/>
              <a:buChar char="•"/>
            </a:pPr>
            <a:r>
              <a:rPr lang="ja-JP" altLang="en-US" sz="2400" b="1" dirty="0" smtClean="0"/>
              <a:t>さくらんぼ</a:t>
            </a:r>
            <a:endParaRPr lang="en-US" altLang="ja-JP" sz="2400" b="1" dirty="0" smtClean="0"/>
          </a:p>
          <a:p>
            <a:pPr marL="800100" lvl="1" indent="-342900">
              <a:buFont typeface="Arial" panose="020B0604020202020204" pitchFamily="34" charset="0"/>
              <a:buChar char="•"/>
            </a:pPr>
            <a:endParaRPr lang="en-US" altLang="ja-JP" sz="1600" b="1" dirty="0" smtClean="0"/>
          </a:p>
          <a:p>
            <a:pPr marL="342900" indent="-342900">
              <a:buFont typeface="Arial" panose="020B0604020202020204" pitchFamily="34" charset="0"/>
              <a:buChar char="•"/>
            </a:pPr>
            <a:r>
              <a:rPr kumimoji="1" lang="ja-JP" altLang="en-US" sz="2400" b="1" dirty="0"/>
              <a:t>地面</a:t>
            </a:r>
            <a:r>
              <a:rPr kumimoji="1" lang="ja-JP" altLang="en-US" sz="2400" b="1" dirty="0" smtClean="0"/>
              <a:t>になるもの</a:t>
            </a:r>
            <a:endParaRPr kumimoji="1" lang="en-US" altLang="ja-JP" sz="2400" b="1" dirty="0" smtClean="0"/>
          </a:p>
          <a:p>
            <a:pPr marL="800100" lvl="1" indent="-342900">
              <a:buFont typeface="Arial" panose="020B0604020202020204" pitchFamily="34" charset="0"/>
              <a:buChar char="•"/>
            </a:pPr>
            <a:r>
              <a:rPr lang="ja-JP" altLang="en-US" sz="2400" b="1" dirty="0" smtClean="0"/>
              <a:t>メロン</a:t>
            </a:r>
            <a:endParaRPr lang="en-US" altLang="ja-JP" sz="2400" b="1" dirty="0" smtClean="0"/>
          </a:p>
          <a:p>
            <a:pPr marL="800100" lvl="1" indent="-342900">
              <a:buFont typeface="Arial" panose="020B0604020202020204" pitchFamily="34" charset="0"/>
              <a:buChar char="•"/>
            </a:pPr>
            <a:r>
              <a:rPr kumimoji="1" lang="ja-JP" altLang="en-US" sz="2400" b="1" dirty="0"/>
              <a:t>イチゴ</a:t>
            </a:r>
            <a:endParaRPr kumimoji="1" lang="en-US" altLang="ja-JP" sz="2400" b="1" dirty="0" smtClean="0"/>
          </a:p>
        </p:txBody>
      </p:sp>
      <p:sp>
        <p:nvSpPr>
          <p:cNvPr id="13" name="正方形/長方形 12"/>
          <p:cNvSpPr/>
          <p:nvPr/>
        </p:nvSpPr>
        <p:spPr>
          <a:xfrm>
            <a:off x="4760050" y="3142197"/>
            <a:ext cx="4201251" cy="29800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2400" b="1" dirty="0" smtClean="0"/>
              <a:t>りんごの特徴</a:t>
            </a:r>
            <a:endParaRPr lang="en-US" altLang="ja-JP" sz="2400" b="1" dirty="0" smtClean="0"/>
          </a:p>
          <a:p>
            <a:pPr marL="342900" indent="-342900">
              <a:buFont typeface="Arial" panose="020B0604020202020204" pitchFamily="34" charset="0"/>
              <a:buChar char="•"/>
            </a:pPr>
            <a:r>
              <a:rPr lang="ja-JP" altLang="en-US" sz="2400" b="1" dirty="0" smtClean="0"/>
              <a:t>分類</a:t>
            </a:r>
            <a:endParaRPr lang="en-US" altLang="ja-JP" sz="2400" b="1" dirty="0" smtClean="0"/>
          </a:p>
          <a:p>
            <a:pPr marL="800100" lvl="1" indent="-342900">
              <a:buFont typeface="Arial" panose="020B0604020202020204" pitchFamily="34" charset="0"/>
              <a:buChar char="•"/>
            </a:pPr>
            <a:r>
              <a:rPr lang="ja-JP" altLang="en-US" sz="2400" b="1" dirty="0" smtClean="0"/>
              <a:t>バラ科リンゴ属</a:t>
            </a:r>
            <a:endParaRPr lang="en-US" altLang="ja-JP" sz="2400" b="1" dirty="0" smtClean="0"/>
          </a:p>
          <a:p>
            <a:pPr marL="342900" indent="-342900">
              <a:buFont typeface="Arial" panose="020B0604020202020204" pitchFamily="34" charset="0"/>
              <a:buChar char="•"/>
            </a:pPr>
            <a:r>
              <a:rPr lang="ja-JP" altLang="en-US" sz="2400" b="1" dirty="0" smtClean="0"/>
              <a:t>原産地</a:t>
            </a:r>
            <a:endParaRPr lang="en-US" altLang="ja-JP" sz="2400" b="1" dirty="0" smtClean="0"/>
          </a:p>
          <a:p>
            <a:pPr marL="800100" lvl="1" indent="-342900">
              <a:buFont typeface="Arial" panose="020B0604020202020204" pitchFamily="34" charset="0"/>
              <a:buChar char="•"/>
            </a:pPr>
            <a:r>
              <a:rPr lang="ja-JP" altLang="en-US" sz="2400" b="1" dirty="0" smtClean="0"/>
              <a:t>中央アジア地方</a:t>
            </a:r>
            <a:endParaRPr lang="en-US" altLang="ja-JP" sz="2400" b="1" dirty="0" smtClean="0"/>
          </a:p>
          <a:p>
            <a:pPr marL="342900" indent="-342900">
              <a:buFont typeface="Arial" panose="020B0604020202020204" pitchFamily="34" charset="0"/>
              <a:buChar char="•"/>
            </a:pPr>
            <a:r>
              <a:rPr lang="ja-JP" altLang="en-US" sz="2400" b="1" dirty="0" smtClean="0"/>
              <a:t>季節</a:t>
            </a:r>
            <a:endParaRPr lang="en-US" altLang="ja-JP" sz="2400" b="1" dirty="0" smtClean="0"/>
          </a:p>
          <a:p>
            <a:pPr marL="800100" lvl="1" indent="-342900">
              <a:buFont typeface="Arial" panose="020B0604020202020204" pitchFamily="34" charset="0"/>
              <a:buChar char="•"/>
            </a:pPr>
            <a:r>
              <a:rPr lang="ja-JP" altLang="en-US" sz="2400" b="1" dirty="0" smtClean="0"/>
              <a:t>秋、冬</a:t>
            </a:r>
            <a:endParaRPr lang="en-US" altLang="ja-JP" sz="2400" b="1" dirty="0"/>
          </a:p>
          <a:p>
            <a:endParaRPr kumimoji="1" lang="ja-JP" altLang="en-US" sz="2400" b="1" dirty="0"/>
          </a:p>
        </p:txBody>
      </p:sp>
      <p:grpSp>
        <p:nvGrpSpPr>
          <p:cNvPr id="11" name="グループ化 10"/>
          <p:cNvGrpSpPr/>
          <p:nvPr/>
        </p:nvGrpSpPr>
        <p:grpSpPr>
          <a:xfrm>
            <a:off x="3233338" y="3501870"/>
            <a:ext cx="821764" cy="1131768"/>
            <a:chOff x="3233338" y="3321931"/>
            <a:chExt cx="821764" cy="1131768"/>
          </a:xfrm>
        </p:grpSpPr>
        <p:sp>
          <p:nvSpPr>
            <p:cNvPr id="15" name="角丸四角形 14"/>
            <p:cNvSpPr/>
            <p:nvPr/>
          </p:nvSpPr>
          <p:spPr>
            <a:xfrm>
              <a:off x="3233338" y="4164258"/>
              <a:ext cx="821764" cy="289441"/>
            </a:xfrm>
            <a:prstGeom prst="roundRect">
              <a:avLst/>
            </a:prstGeom>
            <a:solidFill>
              <a:schemeClr val="accent1"/>
            </a:solidFill>
          </p:spPr>
          <p:txBody>
            <a:bodyPr wrap="square" anchor="ctr">
              <a:spAutoFit/>
            </a:bodyPr>
            <a:lstStyle/>
            <a:p>
              <a:pPr algn="ctr"/>
              <a:r>
                <a:rPr lang="ja-JP" altLang="en-US" sz="1100" b="1" dirty="0" smtClean="0">
                  <a:solidFill>
                    <a:schemeClr val="bg1"/>
                  </a:solidFill>
                </a:rPr>
                <a:t>具体的</a:t>
              </a:r>
              <a:endParaRPr lang="ja-JP" altLang="en-US" sz="1100" b="1" dirty="0">
                <a:solidFill>
                  <a:schemeClr val="bg1"/>
                </a:solidFill>
              </a:endParaRPr>
            </a:p>
          </p:txBody>
        </p:sp>
        <p:sp>
          <p:nvSpPr>
            <p:cNvPr id="16" name="下矢印 15"/>
            <p:cNvSpPr/>
            <p:nvPr/>
          </p:nvSpPr>
          <p:spPr>
            <a:xfrm>
              <a:off x="3438196" y="3649492"/>
              <a:ext cx="412048" cy="495317"/>
            </a:xfrm>
            <a:prstGeom prst="downArrow">
              <a:avLst/>
            </a:prstGeom>
            <a:gradFill flip="none" rotWithShape="1">
              <a:gsLst>
                <a:gs pos="14000">
                  <a:schemeClr val="accent5"/>
                </a:gs>
                <a:gs pos="88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233338" y="3321931"/>
              <a:ext cx="821764" cy="289441"/>
            </a:xfrm>
            <a:prstGeom prst="roundRect">
              <a:avLst/>
            </a:prstGeom>
            <a:solidFill>
              <a:schemeClr val="accent1"/>
            </a:solidFill>
          </p:spPr>
          <p:txBody>
            <a:bodyPr wrap="square" anchor="ctr">
              <a:spAutoFit/>
            </a:bodyPr>
            <a:lstStyle/>
            <a:p>
              <a:pPr algn="ctr"/>
              <a:r>
                <a:rPr lang="ja-JP" altLang="en-US" sz="1100" b="1" dirty="0" smtClean="0">
                  <a:solidFill>
                    <a:schemeClr val="bg1"/>
                  </a:solidFill>
                </a:rPr>
                <a:t>抽象的</a:t>
              </a:r>
              <a:endParaRPr lang="ja-JP" altLang="en-US" sz="1100" b="1" dirty="0">
                <a:solidFill>
                  <a:schemeClr val="bg1"/>
                </a:solidFill>
              </a:endParaRPr>
            </a:p>
          </p:txBody>
        </p:sp>
      </p:grpSp>
      <p:grpSp>
        <p:nvGrpSpPr>
          <p:cNvPr id="18" name="グループ化 17"/>
          <p:cNvGrpSpPr/>
          <p:nvPr/>
        </p:nvGrpSpPr>
        <p:grpSpPr>
          <a:xfrm>
            <a:off x="3233338" y="4877634"/>
            <a:ext cx="821764" cy="1131768"/>
            <a:chOff x="3233338" y="3321931"/>
            <a:chExt cx="821764" cy="1131768"/>
          </a:xfrm>
        </p:grpSpPr>
        <p:sp>
          <p:nvSpPr>
            <p:cNvPr id="19" name="角丸四角形 18"/>
            <p:cNvSpPr/>
            <p:nvPr/>
          </p:nvSpPr>
          <p:spPr>
            <a:xfrm>
              <a:off x="3233338" y="4164258"/>
              <a:ext cx="821764" cy="289441"/>
            </a:xfrm>
            <a:prstGeom prst="roundRect">
              <a:avLst/>
            </a:prstGeom>
            <a:solidFill>
              <a:schemeClr val="accent1"/>
            </a:solidFill>
          </p:spPr>
          <p:txBody>
            <a:bodyPr wrap="square" anchor="ctr">
              <a:spAutoFit/>
            </a:bodyPr>
            <a:lstStyle/>
            <a:p>
              <a:pPr algn="ctr"/>
              <a:r>
                <a:rPr lang="ja-JP" altLang="en-US" sz="1100" b="1" dirty="0" smtClean="0">
                  <a:solidFill>
                    <a:schemeClr val="bg1"/>
                  </a:solidFill>
                </a:rPr>
                <a:t>具体的</a:t>
              </a:r>
              <a:endParaRPr lang="ja-JP" altLang="en-US" sz="1100" b="1" dirty="0">
                <a:solidFill>
                  <a:schemeClr val="bg1"/>
                </a:solidFill>
              </a:endParaRPr>
            </a:p>
          </p:txBody>
        </p:sp>
        <p:sp>
          <p:nvSpPr>
            <p:cNvPr id="20" name="下矢印 19"/>
            <p:cNvSpPr/>
            <p:nvPr/>
          </p:nvSpPr>
          <p:spPr>
            <a:xfrm>
              <a:off x="3438196" y="3649492"/>
              <a:ext cx="412048" cy="495317"/>
            </a:xfrm>
            <a:prstGeom prst="downArrow">
              <a:avLst/>
            </a:prstGeom>
            <a:gradFill flip="none" rotWithShape="1">
              <a:gsLst>
                <a:gs pos="14000">
                  <a:schemeClr val="accent5"/>
                </a:gs>
                <a:gs pos="88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3233338" y="3321931"/>
              <a:ext cx="821764" cy="289441"/>
            </a:xfrm>
            <a:prstGeom prst="roundRect">
              <a:avLst/>
            </a:prstGeom>
            <a:solidFill>
              <a:schemeClr val="accent1"/>
            </a:solidFill>
          </p:spPr>
          <p:txBody>
            <a:bodyPr wrap="square" anchor="ctr">
              <a:spAutoFit/>
            </a:bodyPr>
            <a:lstStyle/>
            <a:p>
              <a:pPr algn="ctr"/>
              <a:r>
                <a:rPr lang="ja-JP" altLang="en-US" sz="1100" b="1" dirty="0" smtClean="0">
                  <a:solidFill>
                    <a:schemeClr val="bg1"/>
                  </a:solidFill>
                </a:rPr>
                <a:t>抽象的</a:t>
              </a:r>
              <a:endParaRPr lang="ja-JP" altLang="en-US" sz="1100" b="1" dirty="0">
                <a:solidFill>
                  <a:schemeClr val="bg1"/>
                </a:solidFill>
              </a:endParaRPr>
            </a:p>
          </p:txBody>
        </p:sp>
      </p:grpSp>
      <p:sp>
        <p:nvSpPr>
          <p:cNvPr id="22" name="下矢印 21"/>
          <p:cNvSpPr/>
          <p:nvPr/>
        </p:nvSpPr>
        <p:spPr>
          <a:xfrm rot="16200000">
            <a:off x="4376609" y="4016655"/>
            <a:ext cx="412048" cy="4804510"/>
          </a:xfrm>
          <a:prstGeom prst="downArrow">
            <a:avLst/>
          </a:prstGeom>
          <a:gradFill flip="none" rotWithShape="1">
            <a:gsLst>
              <a:gs pos="14000">
                <a:schemeClr val="accent5"/>
              </a:gs>
              <a:gs pos="88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692352" y="6212885"/>
            <a:ext cx="1437275" cy="408623"/>
          </a:xfrm>
          <a:prstGeom prst="roundRect">
            <a:avLst/>
          </a:prstGeom>
          <a:solidFill>
            <a:schemeClr val="accent1"/>
          </a:solidFill>
        </p:spPr>
        <p:txBody>
          <a:bodyPr wrap="square" anchor="ctr">
            <a:spAutoFit/>
          </a:bodyPr>
          <a:lstStyle/>
          <a:p>
            <a:pPr algn="ctr"/>
            <a:r>
              <a:rPr lang="ja-JP" altLang="en-US" b="1" dirty="0" smtClean="0">
                <a:solidFill>
                  <a:schemeClr val="bg1"/>
                </a:solidFill>
              </a:rPr>
              <a:t>大きな話題</a:t>
            </a:r>
            <a:endParaRPr lang="ja-JP" altLang="en-US" b="1" dirty="0">
              <a:solidFill>
                <a:schemeClr val="bg1"/>
              </a:solidFill>
            </a:endParaRPr>
          </a:p>
        </p:txBody>
      </p:sp>
      <p:sp>
        <p:nvSpPr>
          <p:cNvPr id="24" name="角丸四角形 23"/>
          <p:cNvSpPr/>
          <p:nvPr/>
        </p:nvSpPr>
        <p:spPr>
          <a:xfrm>
            <a:off x="7035640" y="6212885"/>
            <a:ext cx="1437275" cy="408623"/>
          </a:xfrm>
          <a:prstGeom prst="roundRect">
            <a:avLst/>
          </a:prstGeom>
          <a:solidFill>
            <a:schemeClr val="accent1"/>
          </a:solidFill>
        </p:spPr>
        <p:txBody>
          <a:bodyPr wrap="square" anchor="ctr">
            <a:spAutoFit/>
          </a:bodyPr>
          <a:lstStyle/>
          <a:p>
            <a:pPr algn="ctr"/>
            <a:r>
              <a:rPr lang="ja-JP" altLang="en-US" b="1" dirty="0" smtClean="0">
                <a:solidFill>
                  <a:schemeClr val="bg1"/>
                </a:solidFill>
              </a:rPr>
              <a:t>小さな話題</a:t>
            </a:r>
            <a:endParaRPr lang="ja-JP" altLang="en-US" b="1" dirty="0">
              <a:solidFill>
                <a:schemeClr val="bg1"/>
              </a:solidFill>
            </a:endParaRPr>
          </a:p>
        </p:txBody>
      </p:sp>
      <p:sp>
        <p:nvSpPr>
          <p:cNvPr id="12" name="四角形吹き出し 11"/>
          <p:cNvSpPr/>
          <p:nvPr/>
        </p:nvSpPr>
        <p:spPr>
          <a:xfrm>
            <a:off x="7475208" y="2787407"/>
            <a:ext cx="1600654" cy="788019"/>
          </a:xfrm>
          <a:prstGeom prst="wedgeRectCallout">
            <a:avLst>
              <a:gd name="adj1" fmla="val -175827"/>
              <a:gd name="adj2" fmla="val 98349"/>
            </a:avLst>
          </a:prstGeom>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同じレベルで構造化</a:t>
            </a:r>
            <a:endParaRPr kumimoji="1" lang="ja-JP" altLang="en-US" b="1" dirty="0"/>
          </a:p>
        </p:txBody>
      </p:sp>
      <p:cxnSp>
        <p:nvCxnSpPr>
          <p:cNvPr id="29" name="直線コネクタ 28"/>
          <p:cNvCxnSpPr/>
          <p:nvPr/>
        </p:nvCxnSpPr>
        <p:spPr>
          <a:xfrm>
            <a:off x="4928839" y="3610427"/>
            <a:ext cx="0" cy="2046422"/>
          </a:xfrm>
          <a:prstGeom prst="line">
            <a:avLst/>
          </a:prstGeom>
          <a:ln w="38100">
            <a:solidFill>
              <a:srgbClr val="4E67C8">
                <a:alpha val="63137"/>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5371170" y="3909972"/>
            <a:ext cx="0" cy="1865538"/>
          </a:xfrm>
          <a:prstGeom prst="line">
            <a:avLst/>
          </a:prstGeom>
          <a:ln w="38100">
            <a:solidFill>
              <a:srgbClr val="4E67C8">
                <a:alpha val="63137"/>
              </a:srgb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9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資料</a:t>
            </a:r>
            <a:r>
              <a:rPr lang="ja-JP" altLang="en-US" dirty="0" smtClean="0"/>
              <a:t>へのグラフの載せ方</a:t>
            </a:r>
            <a:endParaRPr kumimoji="1" lang="ja-JP" altLang="en-US" dirty="0"/>
          </a:p>
        </p:txBody>
      </p:sp>
      <p:sp>
        <p:nvSpPr>
          <p:cNvPr id="13" name="コンテンツ プレースホルダー 12"/>
          <p:cNvSpPr>
            <a:spLocks noGrp="1"/>
          </p:cNvSpPr>
          <p:nvPr>
            <p:ph idx="1"/>
          </p:nvPr>
        </p:nvSpPr>
        <p:spPr/>
        <p:txBody>
          <a:bodyPr/>
          <a:lstStyle/>
          <a:p>
            <a:r>
              <a:rPr lang="ja-JP" altLang="en-US" dirty="0" smtClean="0"/>
              <a:t>気を付けること</a:t>
            </a:r>
          </a:p>
          <a:p>
            <a:pPr lvl="1"/>
            <a:r>
              <a:rPr lang="ja-JP" altLang="en-US" dirty="0" smtClean="0"/>
              <a:t>縦軸，横軸の意味・単位</a:t>
            </a:r>
            <a:endParaRPr lang="en-US" altLang="ja-JP" dirty="0" smtClean="0"/>
          </a:p>
          <a:p>
            <a:pPr lvl="1"/>
            <a:r>
              <a:rPr lang="ja-JP" altLang="en-US" dirty="0" smtClean="0"/>
              <a:t>凡例の</a:t>
            </a:r>
            <a:r>
              <a:rPr lang="ja-JP" altLang="en-US" dirty="0"/>
              <a:t>意味</a:t>
            </a:r>
            <a:endParaRPr lang="en-US" altLang="ja-JP" dirty="0" smtClean="0"/>
          </a:p>
          <a:p>
            <a:pPr lvl="1"/>
            <a:r>
              <a:rPr lang="ja-JP" altLang="en-US" dirty="0" smtClean="0"/>
              <a:t>グラフのタイトルをみて内容がわかるか</a:t>
            </a:r>
            <a:endParaRPr lang="en-US" altLang="ja-JP" dirty="0" smtClean="0"/>
          </a:p>
          <a:p>
            <a:pPr lvl="1"/>
            <a:r>
              <a:rPr lang="ja-JP" altLang="en-US" dirty="0"/>
              <a:t>適切</a:t>
            </a:r>
            <a:r>
              <a:rPr lang="ja-JP" altLang="en-US" dirty="0" smtClean="0"/>
              <a:t>な文字の大きさ</a:t>
            </a:r>
            <a:endParaRPr lang="en-US" altLang="ja-JP" dirty="0" smtClean="0"/>
          </a:p>
          <a:p>
            <a:pPr lvl="1"/>
            <a:endParaRPr lang="en-US" altLang="ja-JP" dirty="0" smtClean="0"/>
          </a:p>
          <a:p>
            <a:pPr lvl="1"/>
            <a:endParaRPr lang="ja-JP" altLang="en-US" dirty="0"/>
          </a:p>
        </p:txBody>
      </p:sp>
      <p:sp>
        <p:nvSpPr>
          <p:cNvPr id="4" name="日付プレースホルダー 3"/>
          <p:cNvSpPr>
            <a:spLocks noGrp="1"/>
          </p:cNvSpPr>
          <p:nvPr>
            <p:ph type="dt" sz="half" idx="10"/>
          </p:nvPr>
        </p:nvSpPr>
        <p:spPr/>
        <p:txBody>
          <a:bodyPr/>
          <a:lstStyle/>
          <a:p>
            <a:fld id="{0B511D32-BD1C-6A45-A1DB-BC0AF364DDB6}"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23</a:t>
            </a:fld>
            <a:endParaRPr kumimoji="1" lang="ja-JP" altLang="en-US" dirty="0"/>
          </a:p>
        </p:txBody>
      </p:sp>
      <p:graphicFrame>
        <p:nvGraphicFramePr>
          <p:cNvPr id="15" name="グラフ 14"/>
          <p:cNvGraphicFramePr>
            <a:graphicFrameLocks/>
          </p:cNvGraphicFramePr>
          <p:nvPr>
            <p:extLst/>
          </p:nvPr>
        </p:nvGraphicFramePr>
        <p:xfrm>
          <a:off x="457200" y="3627120"/>
          <a:ext cx="4626704" cy="2910840"/>
        </p:xfrm>
        <a:graphic>
          <a:graphicData uri="http://schemas.openxmlformats.org/drawingml/2006/chart">
            <c:chart xmlns:c="http://schemas.openxmlformats.org/drawingml/2006/chart" xmlns:r="http://schemas.openxmlformats.org/officeDocument/2006/relationships" r:id="rId2"/>
          </a:graphicData>
        </a:graphic>
      </p:graphicFrame>
      <p:sp>
        <p:nvSpPr>
          <p:cNvPr id="17" name="テキスト ボックス 8"/>
          <p:cNvSpPr txBox="1"/>
          <p:nvPr/>
        </p:nvSpPr>
        <p:spPr>
          <a:xfrm>
            <a:off x="5188581" y="3632535"/>
            <a:ext cx="3627759" cy="203132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評価に使用した</a:t>
            </a:r>
            <a:r>
              <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GPU</a:t>
            </a:r>
          </a:p>
          <a:p>
            <a:r>
              <a:rPr kumimoji="1"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Tesla C2075</a:t>
            </a: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動作周波数</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1.15Ghz</a:t>
            </a: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メモリ</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6GB</a:t>
            </a:r>
          </a:p>
          <a:p>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CUDA</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コア数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448</a:t>
            </a:r>
          </a:p>
          <a:p>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コンパイル条件</a:t>
            </a:r>
            <a:endParaRPr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コンパイル</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時に</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Compute Capability</a:t>
            </a: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を</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dirty="0" smtClean="0">
                <a:latin typeface="メイリオ" panose="020B0604030504040204" pitchFamily="50" charset="-128"/>
                <a:ea typeface="メイリオ" panose="020B0604030504040204" pitchFamily="50" charset="-128"/>
                <a:cs typeface="メイリオ" panose="020B0604030504040204" pitchFamily="50" charset="-128"/>
              </a:rPr>
              <a:t>指定して最適化</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8"/>
          <p:cNvSpPr/>
          <p:nvPr/>
        </p:nvSpPr>
        <p:spPr>
          <a:xfrm>
            <a:off x="5188581" y="5654040"/>
            <a:ext cx="3627759" cy="8839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最大で約</a:t>
            </a:r>
            <a:r>
              <a:rPr lang="en-US" altLang="ja-JP" b="1" dirty="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rPr>
              <a:t>38</a:t>
            </a:r>
            <a:r>
              <a:rPr lang="en-US" altLang="ja-JP" sz="1600" b="1" dirty="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平均で</a:t>
            </a:r>
            <a:r>
              <a:rPr lang="en-US" altLang="ja-JP" b="1" dirty="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rPr>
              <a:t>27%</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の実行時間を削減</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189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資料で絵などを使う場合</a:t>
            </a:r>
            <a:endParaRPr kumimoji="1" lang="ja-JP" altLang="en-US" dirty="0"/>
          </a:p>
        </p:txBody>
      </p:sp>
      <p:sp>
        <p:nvSpPr>
          <p:cNvPr id="3" name="日付プレースホルダー 2"/>
          <p:cNvSpPr>
            <a:spLocks noGrp="1"/>
          </p:cNvSpPr>
          <p:nvPr>
            <p:ph type="dt" sz="half" idx="10"/>
          </p:nvPr>
        </p:nvSpPr>
        <p:spPr/>
        <p:txBody>
          <a:bodyPr/>
          <a:lstStyle/>
          <a:p>
            <a:fld id="{D52D7EFA-3EB4-0E43-8EF0-3FFA62F68270}" type="datetime1">
              <a:rPr kumimoji="1" lang="ja-JP" altLang="en-US" smtClean="0"/>
              <a:t>2016/10/14</a:t>
            </a:fld>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5" name="スライド番号プレースホルダー 4"/>
          <p:cNvSpPr>
            <a:spLocks noGrp="1"/>
          </p:cNvSpPr>
          <p:nvPr>
            <p:ph type="sldNum" sz="quarter" idx="4294967295"/>
          </p:nvPr>
        </p:nvSpPr>
        <p:spPr>
          <a:xfrm>
            <a:off x="612648" y="6356350"/>
            <a:ext cx="1981200" cy="365760"/>
          </a:xfrm>
          <a:prstGeom prst="rect">
            <a:avLst/>
          </a:prstGeom>
        </p:spPr>
        <p:txBody>
          <a:bodyPr/>
          <a:lstStyle/>
          <a:p>
            <a:fld id="{2C93EFE0-1E65-4910-949F-B82C7C5DFB2C}" type="slidenum">
              <a:rPr kumimoji="1" lang="ja-JP" altLang="en-US" smtClean="0"/>
              <a:t>24</a:t>
            </a:fld>
            <a:endParaRPr kumimoji="1" lang="ja-JP" altLang="en-US" dirty="0"/>
          </a:p>
        </p:txBody>
      </p:sp>
      <p:sp>
        <p:nvSpPr>
          <p:cNvPr id="6" name="コンテンツ プレースホルダー 5"/>
          <p:cNvSpPr>
            <a:spLocks noGrp="1"/>
          </p:cNvSpPr>
          <p:nvPr>
            <p:ph sz="quarter" idx="1"/>
          </p:nvPr>
        </p:nvSpPr>
        <p:spPr/>
        <p:txBody>
          <a:bodyPr>
            <a:normAutofit/>
          </a:bodyPr>
          <a:lstStyle/>
          <a:p>
            <a:pPr lvl="1"/>
            <a:r>
              <a:rPr lang="ja-JP" altLang="en-US" sz="2800" dirty="0" smtClean="0"/>
              <a:t>コピペは基本的に</a:t>
            </a:r>
            <a:r>
              <a:rPr lang="en-US" altLang="ja-JP" sz="2800" dirty="0" smtClean="0"/>
              <a:t>NG</a:t>
            </a:r>
          </a:p>
          <a:p>
            <a:pPr lvl="1"/>
            <a:r>
              <a:rPr kumimoji="1" lang="ja-JP" altLang="en-US" sz="2800" dirty="0" smtClean="0"/>
              <a:t>どうしても使用する場合はしっかりと引用元を明記</a:t>
            </a:r>
            <a:endParaRPr kumimoji="1" lang="ja-JP" altLang="en-US" sz="2800" dirty="0"/>
          </a:p>
        </p:txBody>
      </p:sp>
      <p:pic>
        <p:nvPicPr>
          <p:cNvPr id="1026" name="Picture 2" descr="http://aquila.is.utsunomiya-u.ac.jp/ja/assets/templates/pearlab/images/PearLa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47" y="2938847"/>
            <a:ext cx="4133056" cy="114348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15127" y="4126534"/>
            <a:ext cx="3956291" cy="307777"/>
          </a:xfrm>
          <a:prstGeom prst="rect">
            <a:avLst/>
          </a:prstGeom>
          <a:noFill/>
        </p:spPr>
        <p:txBody>
          <a:bodyPr wrap="square" rtlCol="0">
            <a:spAutoFit/>
          </a:bodyPr>
          <a:lstStyle/>
          <a:p>
            <a:r>
              <a:rPr kumimoji="1" lang="ja-JP" altLang="en-US" sz="1400" dirty="0" smtClean="0"/>
              <a:t>引用</a:t>
            </a:r>
            <a:r>
              <a:rPr lang="ja-JP" altLang="en-US" sz="1400" dirty="0"/>
              <a:t>元</a:t>
            </a:r>
            <a:r>
              <a:rPr lang="en-US" altLang="ja-JP" sz="1400" dirty="0"/>
              <a:t>: http://aquila.is.utsunomiya-u.ac.jp/ja/</a:t>
            </a:r>
            <a:endParaRPr kumimoji="1" lang="ja-JP" altLang="en-US" sz="1400"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901" y="2899712"/>
            <a:ext cx="3785291" cy="225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4660376" y="5154517"/>
            <a:ext cx="4517149" cy="646331"/>
          </a:xfrm>
          <a:prstGeom prst="rect">
            <a:avLst/>
          </a:prstGeom>
          <a:noFill/>
        </p:spPr>
        <p:txBody>
          <a:bodyPr wrap="square" rtlCol="0">
            <a:spAutoFit/>
          </a:bodyPr>
          <a:lstStyle/>
          <a:p>
            <a:r>
              <a:rPr lang="ja-JP" altLang="en-US" sz="900" dirty="0"/>
              <a:t>宮田 裕章，</a:t>
            </a:r>
            <a:r>
              <a:rPr lang="en-US" altLang="ja-JP" sz="900" dirty="0"/>
              <a:t>Boaz Jessie </a:t>
            </a:r>
            <a:r>
              <a:rPr lang="en-US" altLang="ja-JP" sz="900" dirty="0" err="1"/>
              <a:t>Jackin</a:t>
            </a:r>
            <a:r>
              <a:rPr lang="ja-JP" altLang="en-US" sz="900" dirty="0" err="1"/>
              <a:t>，</a:t>
            </a:r>
            <a:r>
              <a:rPr lang="ja-JP" altLang="en-US" sz="900" dirty="0"/>
              <a:t>大川 猛，大津 金光</a:t>
            </a:r>
            <a:r>
              <a:rPr lang="ja-JP" altLang="en-US" sz="900" dirty="0" smtClean="0"/>
              <a:t>，</a:t>
            </a:r>
            <a:r>
              <a:rPr lang="en-US" altLang="ja-JP" sz="900" dirty="0" smtClean="0"/>
              <a:t/>
            </a:r>
            <a:br>
              <a:rPr lang="en-US" altLang="ja-JP" sz="900" dirty="0" smtClean="0"/>
            </a:br>
            <a:r>
              <a:rPr lang="ja-JP" altLang="en-US" sz="900" dirty="0" smtClean="0"/>
              <a:t>横田 </a:t>
            </a:r>
            <a:r>
              <a:rPr lang="ja-JP" altLang="en-US" sz="900" dirty="0"/>
              <a:t>隆史， 早崎 芳夫，谷田貝 豊彦，馬場 敬信， </a:t>
            </a:r>
            <a:br>
              <a:rPr lang="ja-JP" altLang="en-US" sz="900" dirty="0"/>
            </a:br>
            <a:r>
              <a:rPr lang="ja-JP" altLang="en-US" sz="900" dirty="0"/>
              <a:t>“マルチ</a:t>
            </a:r>
            <a:r>
              <a:rPr lang="en-US" altLang="ja-JP" sz="900" dirty="0" err="1"/>
              <a:t>GPU</a:t>
            </a:r>
            <a:r>
              <a:rPr lang="ja-JP" altLang="en-US" sz="900" dirty="0"/>
              <a:t>環境における大規模データの分割による</a:t>
            </a:r>
            <a:r>
              <a:rPr lang="en-US" altLang="ja-JP" sz="900" dirty="0" err="1"/>
              <a:t>2D-FFT</a:t>
            </a:r>
            <a:r>
              <a:rPr lang="ja-JP" altLang="en-US" sz="900" dirty="0"/>
              <a:t>処理手法の検討”， </a:t>
            </a:r>
            <a:br>
              <a:rPr lang="ja-JP" altLang="en-US" sz="900" dirty="0"/>
            </a:br>
            <a:r>
              <a:rPr lang="ja-JP" altLang="en-US" sz="900" dirty="0"/>
              <a:t>信学技報，</a:t>
            </a:r>
            <a:r>
              <a:rPr lang="en-US" altLang="ja-JP" sz="900" dirty="0" err="1"/>
              <a:t>Vol.114</a:t>
            </a:r>
            <a:r>
              <a:rPr lang="en-US" altLang="ja-JP" sz="900" dirty="0"/>
              <a:t>, </a:t>
            </a:r>
            <a:r>
              <a:rPr lang="en-US" altLang="ja-JP" sz="900" dirty="0" err="1"/>
              <a:t>No.155</a:t>
            </a:r>
            <a:r>
              <a:rPr lang="en-US" altLang="ja-JP" sz="900" dirty="0"/>
              <a:t>, </a:t>
            </a:r>
            <a:r>
              <a:rPr lang="en-US" altLang="ja-JP" sz="900" dirty="0" err="1"/>
              <a:t>pp.103</a:t>
            </a:r>
            <a:r>
              <a:rPr lang="en-US" altLang="ja-JP" sz="900" dirty="0"/>
              <a:t>-108 (</a:t>
            </a:r>
            <a:r>
              <a:rPr lang="en-US" altLang="ja-JP" sz="900" dirty="0" err="1"/>
              <a:t>CPSY2014</a:t>
            </a:r>
            <a:r>
              <a:rPr lang="en-US" altLang="ja-JP" sz="900" dirty="0"/>
              <a:t>-27), 2014</a:t>
            </a:r>
            <a:r>
              <a:rPr lang="ja-JP" altLang="en-US" sz="900" dirty="0"/>
              <a:t>年</a:t>
            </a:r>
            <a:r>
              <a:rPr lang="en-US" altLang="ja-JP" sz="900" dirty="0"/>
              <a:t>7</a:t>
            </a:r>
            <a:r>
              <a:rPr lang="ja-JP" altLang="en-US" sz="900" dirty="0"/>
              <a:t>月</a:t>
            </a:r>
            <a:r>
              <a:rPr lang="en-US" altLang="ja-JP" sz="900" dirty="0"/>
              <a:t>29</a:t>
            </a:r>
            <a:r>
              <a:rPr lang="ja-JP" altLang="en-US" sz="900" dirty="0"/>
              <a:t>日． </a:t>
            </a:r>
            <a:endParaRPr kumimoji="1" lang="ja-JP" altLang="en-US" sz="900" dirty="0"/>
          </a:p>
        </p:txBody>
      </p:sp>
    </p:spTree>
    <p:extLst>
      <p:ext uri="{BB962C8B-B14F-4D97-AF65-F5344CB8AC3E}">
        <p14:creationId xmlns:p14="http://schemas.microsoft.com/office/powerpoint/2010/main" val="181380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伝わる！山科的スライドデザイン</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参考：</a:t>
            </a:r>
            <a:r>
              <a:rPr lang="en-US" altLang="ja-JP" dirty="0"/>
              <a:t> </a:t>
            </a:r>
            <a:r>
              <a:rPr lang="ja-JP" altLang="en-US" dirty="0" smtClean="0"/>
              <a:t>「伝わるデザイン」</a:t>
            </a:r>
            <a:r>
              <a:rPr lang="en-US" altLang="ja-JP" dirty="0" smtClean="0"/>
              <a:t>http</a:t>
            </a:r>
            <a:r>
              <a:rPr lang="en-US" altLang="ja-JP" dirty="0"/>
              <a:t>://tsutawarudesign.web.fc2.com/index.html</a:t>
            </a:r>
            <a:endParaRPr kumimoji="1" lang="ja-JP" altLang="en-US" dirty="0"/>
          </a:p>
        </p:txBody>
      </p:sp>
      <p:sp>
        <p:nvSpPr>
          <p:cNvPr id="4" name="日付プレースホルダー 3"/>
          <p:cNvSpPr>
            <a:spLocks noGrp="1"/>
          </p:cNvSpPr>
          <p:nvPr>
            <p:ph type="dt" sz="half" idx="10"/>
          </p:nvPr>
        </p:nvSpPr>
        <p:spPr/>
        <p:txBody>
          <a:bodyPr/>
          <a:lstStyle/>
          <a:p>
            <a:fld id="{370410A8-A310-EE4F-AEF3-1119670BE430}"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12"/>
          </p:nvPr>
        </p:nvSpPr>
        <p:spPr/>
        <p:txBody>
          <a:bodyPr/>
          <a:lstStyle/>
          <a:p>
            <a:fld id="{BD84B515-6EF4-D642-B309-5ED90DAA2A6E}" type="slidenum">
              <a:rPr kumimoji="1" lang="ja-JP" altLang="en-US" smtClean="0"/>
              <a:t>25</a:t>
            </a:fld>
            <a:endParaRPr kumimoji="1" lang="ja-JP" altLang="en-US"/>
          </a:p>
        </p:txBody>
      </p:sp>
    </p:spTree>
    <p:extLst>
      <p:ext uri="{BB962C8B-B14F-4D97-AF65-F5344CB8AC3E}">
        <p14:creationId xmlns:p14="http://schemas.microsoft.com/office/powerpoint/2010/main" val="452089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見</a:t>
            </a:r>
            <a:r>
              <a:rPr lang="ja-JP" altLang="en-US" dirty="0" smtClean="0"/>
              <a:t>やすい</a:t>
            </a:r>
            <a:r>
              <a:rPr kumimoji="1" lang="ja-JP" altLang="en-US" dirty="0" smtClean="0"/>
              <a:t>フォント</a:t>
            </a:r>
            <a:endParaRPr kumimoji="1" lang="ja-JP" altLang="en-US" dirty="0"/>
          </a:p>
        </p:txBody>
      </p:sp>
      <p:sp>
        <p:nvSpPr>
          <p:cNvPr id="3" name="コンテンツ プレースホルダー 2"/>
          <p:cNvSpPr>
            <a:spLocks noGrp="1"/>
          </p:cNvSpPr>
          <p:nvPr>
            <p:ph idx="1"/>
          </p:nvPr>
        </p:nvSpPr>
        <p:spPr>
          <a:xfrm>
            <a:off x="127592" y="1318018"/>
            <a:ext cx="8910083" cy="3421598"/>
          </a:xfrm>
        </p:spPr>
        <p:txBody>
          <a:bodyPr>
            <a:normAutofit fontScale="92500" lnSpcReduction="20000"/>
          </a:bodyPr>
          <a:lstStyle/>
          <a:p>
            <a:r>
              <a:rPr kumimoji="1" lang="ja-JP" altLang="en-US" dirty="0" smtClean="0"/>
              <a:t>ちなみにこのスライドで使っているフォント</a:t>
            </a:r>
            <a:endParaRPr kumimoji="1" lang="en-US" altLang="ja-JP" dirty="0" smtClean="0"/>
          </a:p>
          <a:p>
            <a:pPr lvl="1"/>
            <a:r>
              <a:rPr lang="ja-JP" altLang="en-US" dirty="0" smtClean="0"/>
              <a:t>メイリオ</a:t>
            </a:r>
            <a:r>
              <a:rPr lang="en-US" altLang="ja-JP" dirty="0" smtClean="0"/>
              <a:t>				</a:t>
            </a:r>
            <a:r>
              <a:rPr lang="ja-JP" altLang="en-US" dirty="0" smtClean="0"/>
              <a:t>（日本語：スライド本文）</a:t>
            </a:r>
            <a:endParaRPr lang="en-US" altLang="ja-JP" dirty="0" smtClean="0"/>
          </a:p>
          <a:p>
            <a:pPr lvl="1"/>
            <a:r>
              <a:rPr lang="en-US" altLang="ja-JP" dirty="0" smtClean="0"/>
              <a:t>Segoe UI	 			 ( English : Sentence in a slide )</a:t>
            </a:r>
          </a:p>
          <a:p>
            <a:pPr lvl="1"/>
            <a:r>
              <a:rPr kumimoji="1" lang="en-US" altLang="ja-JP" dirty="0" smtClean="0">
                <a:latin typeface="+mj-ea"/>
                <a:ea typeface="+mj-ea"/>
              </a:rPr>
              <a:t>HG</a:t>
            </a:r>
            <a:r>
              <a:rPr kumimoji="1" lang="ja-JP" altLang="en-US" dirty="0" smtClean="0">
                <a:latin typeface="+mj-ea"/>
                <a:ea typeface="+mj-ea"/>
              </a:rPr>
              <a:t>創英角ゴシック</a:t>
            </a:r>
            <a:r>
              <a:rPr kumimoji="1" lang="en-US" altLang="ja-JP" dirty="0" smtClean="0">
                <a:latin typeface="+mj-ea"/>
                <a:ea typeface="+mj-ea"/>
              </a:rPr>
              <a:t>UB		</a:t>
            </a:r>
            <a:r>
              <a:rPr kumimoji="1" lang="ja-JP" altLang="en-US" dirty="0" smtClean="0">
                <a:latin typeface="+mj-ea"/>
                <a:ea typeface="+mj-ea"/>
              </a:rPr>
              <a:t>（日本語：タイトル）</a:t>
            </a:r>
            <a:endParaRPr kumimoji="1" lang="en-US" altLang="ja-JP" dirty="0" smtClean="0">
              <a:latin typeface="+mj-ea"/>
              <a:ea typeface="+mj-ea"/>
            </a:endParaRPr>
          </a:p>
          <a:p>
            <a:pPr lvl="1"/>
            <a:r>
              <a:rPr lang="en-US" altLang="ja-JP" dirty="0" smtClean="0">
                <a:latin typeface="+mj-lt"/>
                <a:ea typeface="+mj-ea"/>
              </a:rPr>
              <a:t>Segoe UI </a:t>
            </a:r>
            <a:r>
              <a:rPr lang="en-US" altLang="ja-JP" dirty="0" err="1" smtClean="0">
                <a:latin typeface="+mj-lt"/>
                <a:ea typeface="+mj-ea"/>
              </a:rPr>
              <a:t>Semibold</a:t>
            </a:r>
            <a:r>
              <a:rPr lang="en-US" altLang="ja-JP" dirty="0" smtClean="0">
                <a:latin typeface="+mj-lt"/>
                <a:ea typeface="+mj-ea"/>
              </a:rPr>
              <a:t> 	  	(English : Title)</a:t>
            </a:r>
          </a:p>
          <a:p>
            <a:endParaRPr kumimoji="1" lang="en-US" altLang="ja-JP" dirty="0" smtClean="0">
              <a:latin typeface="HG明朝B" panose="02020809000000000000" pitchFamily="17" charset="-128"/>
              <a:ea typeface="HG明朝B" panose="02020809000000000000" pitchFamily="17" charset="-128"/>
            </a:endParaRPr>
          </a:p>
          <a:p>
            <a:r>
              <a:rPr kumimoji="1" lang="ja-JP" altLang="en-US" dirty="0" smtClean="0">
                <a:latin typeface="HG明朝B" panose="02020809000000000000" pitchFamily="17" charset="-128"/>
                <a:ea typeface="HG明朝B" panose="02020809000000000000" pitchFamily="17" charset="-128"/>
              </a:rPr>
              <a:t>明朝体はあまりスライドには適さない</a:t>
            </a:r>
            <a:endParaRPr kumimoji="1" lang="en-US" altLang="ja-JP" dirty="0">
              <a:latin typeface="HG明朝B" panose="02020809000000000000" pitchFamily="17" charset="-128"/>
              <a:ea typeface="HG明朝B" panose="02020809000000000000" pitchFamily="17" charset="-128"/>
            </a:endParaRPr>
          </a:p>
          <a:p>
            <a:endParaRPr lang="en-US" altLang="ja-JP" dirty="0" smtClean="0">
              <a:latin typeface="+mn-ea"/>
            </a:endParaRPr>
          </a:p>
          <a:p>
            <a:r>
              <a:rPr lang="ja-JP" altLang="en-US" dirty="0" smtClean="0">
                <a:latin typeface="+mn-ea"/>
              </a:rPr>
              <a:t>メイリオは違いの分かるフォント</a:t>
            </a:r>
            <a:endParaRPr lang="en-US" altLang="ja-JP" dirty="0" smtClean="0">
              <a:latin typeface="+mn-ea"/>
            </a:endParaRPr>
          </a:p>
          <a:p>
            <a:endParaRPr kumimoji="1" lang="ja-JP" altLang="en-US" dirty="0">
              <a:latin typeface="+mj-lt"/>
              <a:ea typeface="+mj-ea"/>
            </a:endParaRPr>
          </a:p>
        </p:txBody>
      </p:sp>
      <p:sp>
        <p:nvSpPr>
          <p:cNvPr id="4" name="日付プレースホルダー 3"/>
          <p:cNvSpPr>
            <a:spLocks noGrp="1"/>
          </p:cNvSpPr>
          <p:nvPr>
            <p:ph type="dt" sz="half" idx="10"/>
          </p:nvPr>
        </p:nvSpPr>
        <p:spPr/>
        <p:txBody>
          <a:bodyPr/>
          <a:lstStyle/>
          <a:p>
            <a:fld id="{B424DE56-CC1E-D54C-86D1-1D21E9D75DCD}"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26</a:t>
            </a:fld>
            <a:endParaRPr kumimoji="1" lang="ja-JP" altLang="en-US" dirty="0"/>
          </a:p>
        </p:txBody>
      </p:sp>
      <p:sp>
        <p:nvSpPr>
          <p:cNvPr id="8" name="角丸四角形 7"/>
          <p:cNvSpPr/>
          <p:nvPr/>
        </p:nvSpPr>
        <p:spPr>
          <a:xfrm>
            <a:off x="1273880" y="4739616"/>
            <a:ext cx="6617505" cy="176781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ja-JP" altLang="en-US" sz="2800" dirty="0">
                <a:solidFill>
                  <a:schemeClr val="tx1"/>
                </a:solidFill>
                <a:latin typeface="+mn-ea"/>
              </a:rPr>
              <a:t>僕は</a:t>
            </a:r>
            <a:r>
              <a:rPr lang="ja-JP" altLang="en-US" sz="2800" b="1" dirty="0">
                <a:solidFill>
                  <a:schemeClr val="tx1"/>
                </a:solidFill>
                <a:latin typeface="+mn-ea"/>
              </a:rPr>
              <a:t>山科和史</a:t>
            </a:r>
            <a:r>
              <a:rPr lang="ja-JP" altLang="en-US" sz="2800" dirty="0">
                <a:solidFill>
                  <a:schemeClr val="tx1"/>
                </a:solidFill>
                <a:latin typeface="+mn-ea"/>
              </a:rPr>
              <a:t>です　メイリオ</a:t>
            </a:r>
            <a:endParaRPr lang="en-US" altLang="ja-JP" sz="2800" dirty="0">
              <a:solidFill>
                <a:schemeClr val="tx1"/>
              </a:solidFill>
              <a:latin typeface="+mn-ea"/>
            </a:endParaRPr>
          </a:p>
          <a:p>
            <a:pPr lvl="1"/>
            <a:r>
              <a:rPr lang="ja-JP" altLang="en-US" sz="2800" dirty="0">
                <a:solidFill>
                  <a:schemeClr val="tx1"/>
                </a:solidFill>
                <a:latin typeface="ＭＳ ゴシック" panose="020B0609070205080204" pitchFamily="49" charset="-128"/>
                <a:ea typeface="ＭＳ ゴシック" panose="020B0609070205080204" pitchFamily="49" charset="-128"/>
              </a:rPr>
              <a:t>僕は</a:t>
            </a:r>
            <a:r>
              <a:rPr lang="ja-JP" altLang="en-US" sz="2800" b="1" dirty="0">
                <a:solidFill>
                  <a:schemeClr val="tx1"/>
                </a:solidFill>
                <a:latin typeface="ＭＳ ゴシック" panose="020B0609070205080204" pitchFamily="49" charset="-128"/>
                <a:ea typeface="ＭＳ ゴシック" panose="020B0609070205080204" pitchFamily="49" charset="-128"/>
              </a:rPr>
              <a:t>山科和史</a:t>
            </a:r>
            <a:r>
              <a:rPr lang="ja-JP" altLang="en-US" sz="2800" dirty="0">
                <a:solidFill>
                  <a:schemeClr val="tx1"/>
                </a:solidFill>
                <a:latin typeface="ＭＳ ゴシック" panose="020B0609070205080204" pitchFamily="49" charset="-128"/>
                <a:ea typeface="ＭＳ ゴシック" panose="020B0609070205080204" pitchFamily="49" charset="-128"/>
              </a:rPr>
              <a:t>です　</a:t>
            </a:r>
            <a:r>
              <a:rPr lang="en-US" altLang="ja-JP" sz="2800" dirty="0">
                <a:solidFill>
                  <a:schemeClr val="tx1"/>
                </a:solidFill>
                <a:latin typeface="ＭＳ ゴシック" panose="020B0609070205080204" pitchFamily="49" charset="-128"/>
                <a:ea typeface="ＭＳ ゴシック" panose="020B0609070205080204" pitchFamily="49" charset="-128"/>
              </a:rPr>
              <a:t>MS</a:t>
            </a:r>
            <a:r>
              <a:rPr lang="ja-JP" altLang="en-US" sz="2800" dirty="0" smtClean="0">
                <a:solidFill>
                  <a:schemeClr val="tx1"/>
                </a:solidFill>
                <a:latin typeface="ＭＳ ゴシック" panose="020B0609070205080204" pitchFamily="49" charset="-128"/>
                <a:ea typeface="ＭＳ ゴシック" panose="020B0609070205080204" pitchFamily="49" charset="-128"/>
              </a:rPr>
              <a:t>ゴシック</a:t>
            </a:r>
            <a:endParaRPr lang="en-US" altLang="ja-JP" sz="2800" dirty="0" smtClean="0">
              <a:solidFill>
                <a:schemeClr val="tx1"/>
              </a:solidFill>
              <a:latin typeface="ＭＳ ゴシック" panose="020B0609070205080204" pitchFamily="49" charset="-128"/>
              <a:ea typeface="ＭＳ ゴシック" panose="020B0609070205080204" pitchFamily="49" charset="-128"/>
            </a:endParaRPr>
          </a:p>
          <a:p>
            <a:pPr lvl="1"/>
            <a:r>
              <a:rPr lang="ja-JP" altLang="en-US" sz="2800" dirty="0">
                <a:solidFill>
                  <a:schemeClr val="tx1"/>
                </a:solidFill>
                <a:latin typeface="HGPｺﾞｼｯｸM" panose="020B0600000000000000" pitchFamily="50" charset="-128"/>
                <a:ea typeface="HGPｺﾞｼｯｸM" panose="020B0600000000000000" pitchFamily="50" charset="-128"/>
              </a:rPr>
              <a:t>僕は</a:t>
            </a:r>
            <a:r>
              <a:rPr lang="ja-JP" altLang="en-US" sz="2800" b="1" dirty="0">
                <a:solidFill>
                  <a:schemeClr val="tx1"/>
                </a:solidFill>
                <a:latin typeface="HGPｺﾞｼｯｸM" panose="020B0600000000000000" pitchFamily="50" charset="-128"/>
                <a:ea typeface="HGPｺﾞｼｯｸM" panose="020B0600000000000000" pitchFamily="50" charset="-128"/>
              </a:rPr>
              <a:t>山科和史</a:t>
            </a:r>
            <a:r>
              <a:rPr lang="ja-JP" altLang="en-US" sz="2800" dirty="0">
                <a:solidFill>
                  <a:schemeClr val="tx1"/>
                </a:solidFill>
                <a:latin typeface="HGPｺﾞｼｯｸM" panose="020B0600000000000000" pitchFamily="50" charset="-128"/>
                <a:ea typeface="HGPｺﾞｼｯｸM" panose="020B0600000000000000" pitchFamily="50" charset="-128"/>
              </a:rPr>
              <a:t>です　</a:t>
            </a:r>
            <a:r>
              <a:rPr lang="ja-JP" altLang="en-US" sz="2800" dirty="0" smtClean="0">
                <a:solidFill>
                  <a:schemeClr val="tx1"/>
                </a:solidFill>
                <a:latin typeface="HGPｺﾞｼｯｸM" panose="020B0600000000000000" pitchFamily="50" charset="-128"/>
                <a:ea typeface="HGPｺﾞｼｯｸM" panose="020B0600000000000000" pitchFamily="50" charset="-128"/>
              </a:rPr>
              <a:t>　</a:t>
            </a:r>
            <a:r>
              <a:rPr lang="en-US" altLang="ja-JP" sz="2800" dirty="0" smtClean="0">
                <a:solidFill>
                  <a:schemeClr val="tx1"/>
                </a:solidFill>
                <a:latin typeface="HGPｺﾞｼｯｸM" panose="020B0600000000000000" pitchFamily="50" charset="-128"/>
                <a:ea typeface="HGPｺﾞｼｯｸM" panose="020B0600000000000000" pitchFamily="50" charset="-128"/>
              </a:rPr>
              <a:t>HGP</a:t>
            </a:r>
            <a:r>
              <a:rPr lang="ja-JP" altLang="en-US" sz="2800" dirty="0" smtClean="0">
                <a:solidFill>
                  <a:schemeClr val="tx1"/>
                </a:solidFill>
                <a:latin typeface="HGPｺﾞｼｯｸM" panose="020B0600000000000000" pitchFamily="50" charset="-128"/>
                <a:ea typeface="HGPｺﾞｼｯｸM" panose="020B0600000000000000" pitchFamily="50" charset="-128"/>
              </a:rPr>
              <a:t>ゴシック</a:t>
            </a:r>
            <a:r>
              <a:rPr lang="en-US" altLang="ja-JP" sz="2800" dirty="0" smtClean="0">
                <a:solidFill>
                  <a:schemeClr val="tx1"/>
                </a:solidFill>
                <a:latin typeface="HGPｺﾞｼｯｸM" panose="020B0600000000000000" pitchFamily="50" charset="-128"/>
                <a:ea typeface="HGPｺﾞｼｯｸM" panose="020B0600000000000000" pitchFamily="50" charset="-128"/>
              </a:rPr>
              <a:t>M</a:t>
            </a:r>
            <a:endParaRPr lang="en-US" altLang="ja-JP" sz="2800" dirty="0">
              <a:solidFill>
                <a:schemeClr val="tx1"/>
              </a:solidFill>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69022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見やすい色</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配色：基本は</a:t>
            </a:r>
            <a:r>
              <a:rPr lang="en-US" altLang="ja-JP" dirty="0" smtClean="0"/>
              <a:t>3</a:t>
            </a:r>
            <a:r>
              <a:rPr lang="ja-JP" altLang="en-US" dirty="0" smtClean="0"/>
              <a:t>色くらいを意識</a:t>
            </a:r>
            <a:endParaRPr lang="en-US" altLang="ja-JP" dirty="0" smtClean="0"/>
          </a:p>
          <a:p>
            <a:pPr lvl="1"/>
            <a:r>
              <a:rPr lang="ja-JP" altLang="en-US" dirty="0"/>
              <a:t>色</a:t>
            </a:r>
            <a:r>
              <a:rPr lang="ja-JP" altLang="en-US" dirty="0" smtClean="0"/>
              <a:t>を増やしすぎると注目すべきところがわかない</a:t>
            </a:r>
            <a:endParaRPr lang="en-US" altLang="ja-JP" dirty="0" smtClean="0"/>
          </a:p>
          <a:p>
            <a:pPr lvl="1"/>
            <a:r>
              <a:rPr lang="ja-JP" altLang="en-US" dirty="0" smtClean="0"/>
              <a:t>黒（グレー）＋寒色＋暖色　濃淡も駆使しよう</a:t>
            </a:r>
            <a:endParaRPr lang="en-US" altLang="ja-JP" dirty="0" smtClean="0"/>
          </a:p>
          <a:p>
            <a:pPr lvl="1"/>
            <a:r>
              <a:rPr lang="ja-JP" altLang="en-US" dirty="0" smtClean="0"/>
              <a:t>ポイント：原色はあまり使わない</a:t>
            </a:r>
            <a:endParaRPr lang="en-US" altLang="ja-JP" dirty="0" smtClean="0"/>
          </a:p>
          <a:p>
            <a:pPr lvl="1"/>
            <a:endParaRPr lang="en-US" altLang="ja-JP" dirty="0"/>
          </a:p>
          <a:p>
            <a:pPr lvl="1"/>
            <a:endParaRPr lang="en-US" altLang="ja-JP" dirty="0" smtClean="0"/>
          </a:p>
          <a:p>
            <a:pPr marL="0" indent="0">
              <a:buNone/>
            </a:pPr>
            <a:endParaRPr lang="en-US" altLang="ja-JP" dirty="0" smtClean="0"/>
          </a:p>
          <a:p>
            <a:r>
              <a:rPr lang="ja-JP" altLang="en-US" dirty="0" smtClean="0"/>
              <a:t>コントラストを意識</a:t>
            </a:r>
            <a:endParaRPr lang="en-US" altLang="ja-JP" dirty="0" smtClean="0"/>
          </a:p>
        </p:txBody>
      </p:sp>
      <p:sp>
        <p:nvSpPr>
          <p:cNvPr id="4" name="日付プレースホルダー 3"/>
          <p:cNvSpPr>
            <a:spLocks noGrp="1"/>
          </p:cNvSpPr>
          <p:nvPr>
            <p:ph type="dt" sz="half" idx="10"/>
          </p:nvPr>
        </p:nvSpPr>
        <p:spPr/>
        <p:txBody>
          <a:bodyPr/>
          <a:lstStyle/>
          <a:p>
            <a:fld id="{669F0963-DD75-FB42-868A-EF37748030C4}"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27</a:t>
            </a:fld>
            <a:endParaRPr kumimoji="1" lang="ja-JP" altLang="en-US" dirty="0"/>
          </a:p>
        </p:txBody>
      </p:sp>
      <p:sp>
        <p:nvSpPr>
          <p:cNvPr id="7" name="正方形/長方形 6"/>
          <p:cNvSpPr/>
          <p:nvPr/>
        </p:nvSpPr>
        <p:spPr>
          <a:xfrm>
            <a:off x="2239636" y="3246120"/>
            <a:ext cx="229243" cy="10896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927365" y="3246120"/>
            <a:ext cx="229243" cy="10896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3990974" y="3246120"/>
            <a:ext cx="229243" cy="108966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4678703" y="3246120"/>
            <a:ext cx="229243" cy="10896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743574" y="3246120"/>
            <a:ext cx="229243" cy="10896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6431303" y="3246120"/>
            <a:ext cx="229243" cy="10896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角丸四角形 14"/>
          <p:cNvSpPr/>
          <p:nvPr/>
        </p:nvSpPr>
        <p:spPr>
          <a:xfrm>
            <a:off x="819150" y="5090402"/>
            <a:ext cx="2232660" cy="6322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 15"/>
          <p:cNvSpPr/>
          <p:nvPr/>
        </p:nvSpPr>
        <p:spPr>
          <a:xfrm>
            <a:off x="3411228" y="5090402"/>
            <a:ext cx="2232660" cy="6322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8"/>
          <p:cNvSpPr/>
          <p:nvPr/>
        </p:nvSpPr>
        <p:spPr>
          <a:xfrm>
            <a:off x="5910588" y="5090402"/>
            <a:ext cx="2232660" cy="6322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accent5">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solidFill>
                <a:schemeClr val="accent5">
                  <a:lumMod val="60000"/>
                  <a:lumOff val="4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角丸四角形 19"/>
          <p:cNvSpPr/>
          <p:nvPr/>
        </p:nvSpPr>
        <p:spPr>
          <a:xfrm>
            <a:off x="842010" y="5902416"/>
            <a:ext cx="2232660" cy="63221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角丸四角形 20"/>
          <p:cNvSpPr/>
          <p:nvPr/>
        </p:nvSpPr>
        <p:spPr>
          <a:xfrm>
            <a:off x="3411228" y="5888960"/>
            <a:ext cx="2232660" cy="63221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角丸四角形 21"/>
          <p:cNvSpPr/>
          <p:nvPr/>
        </p:nvSpPr>
        <p:spPr>
          <a:xfrm>
            <a:off x="5932186" y="5883124"/>
            <a:ext cx="2232660" cy="63221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rPr>
              <a:t>山科和史</a:t>
            </a:r>
            <a:endParaRPr lang="en-US" altLang="ja-JP" sz="2800" b="1" dirty="0">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p:cNvSpPr/>
          <p:nvPr/>
        </p:nvSpPr>
        <p:spPr>
          <a:xfrm>
            <a:off x="2010393" y="3246120"/>
            <a:ext cx="229243" cy="108966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2698122" y="3246120"/>
            <a:ext cx="229243" cy="10896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3761731" y="3246120"/>
            <a:ext cx="229243" cy="1089660"/>
          </a:xfrm>
          <a:prstGeom prst="rect">
            <a:avLst/>
          </a:prstGeom>
          <a:solidFill>
            <a:srgbClr val="FF65A3">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4449460" y="3246120"/>
            <a:ext cx="229243" cy="10896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5514331" y="3246120"/>
            <a:ext cx="229243" cy="10896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6202060" y="3246120"/>
            <a:ext cx="229243" cy="10896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1781150" y="3246120"/>
            <a:ext cx="229243" cy="10896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2468879" y="3246120"/>
            <a:ext cx="229243" cy="1089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532488" y="3246120"/>
            <a:ext cx="229243" cy="1089660"/>
          </a:xfrm>
          <a:prstGeom prst="rect">
            <a:avLst/>
          </a:prstGeom>
          <a:solidFill>
            <a:srgbClr val="FFB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4220217" y="3246120"/>
            <a:ext cx="229243" cy="10896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5285088" y="3246120"/>
            <a:ext cx="229243" cy="10896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5972817" y="3246120"/>
            <a:ext cx="229243" cy="10896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85447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図の作り方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気にしていること</a:t>
            </a:r>
            <a:endParaRPr kumimoji="1" lang="en-US" altLang="ja-JP" dirty="0" smtClean="0"/>
          </a:p>
          <a:p>
            <a:pPr lvl="1"/>
            <a:r>
              <a:rPr lang="ja-JP" altLang="en-US" dirty="0"/>
              <a:t>自分の研究概念への深い</a:t>
            </a:r>
            <a:r>
              <a:rPr lang="ja-JP" altLang="en-US" dirty="0" smtClean="0"/>
              <a:t>理解</a:t>
            </a:r>
            <a:endParaRPr kumimoji="1" lang="en-US" altLang="ja-JP" dirty="0" smtClean="0"/>
          </a:p>
          <a:p>
            <a:pPr lvl="1"/>
            <a:r>
              <a:rPr kumimoji="1" lang="ja-JP" altLang="en-US" dirty="0" smtClean="0"/>
              <a:t>配色</a:t>
            </a:r>
            <a:endParaRPr kumimoji="1" lang="en-US" altLang="ja-JP" dirty="0" smtClean="0"/>
          </a:p>
          <a:p>
            <a:pPr lvl="1"/>
            <a:r>
              <a:rPr kumimoji="1" lang="ja-JP" altLang="en-US" dirty="0" smtClean="0"/>
              <a:t>線の種類を使い分けて統一感を</a:t>
            </a:r>
            <a:endParaRPr kumimoji="1" lang="en-US" altLang="ja-JP" dirty="0" smtClean="0"/>
          </a:p>
          <a:p>
            <a:endParaRPr kumimoji="1" lang="ja-JP" altLang="en-US" dirty="0"/>
          </a:p>
        </p:txBody>
      </p:sp>
      <p:sp>
        <p:nvSpPr>
          <p:cNvPr id="4" name="日付プレースホルダー 3"/>
          <p:cNvSpPr>
            <a:spLocks noGrp="1"/>
          </p:cNvSpPr>
          <p:nvPr>
            <p:ph type="dt" sz="half" idx="10"/>
          </p:nvPr>
        </p:nvSpPr>
        <p:spPr/>
        <p:txBody>
          <a:bodyPr/>
          <a:lstStyle/>
          <a:p>
            <a:fld id="{845C46BE-9E38-0247-BFE4-D26CC19C51E1}"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28</a:t>
            </a:fld>
            <a:endParaRPr kumimoji="1" lang="ja-JP" altLang="en-US" dirty="0"/>
          </a:p>
        </p:txBody>
      </p:sp>
      <p:grpSp>
        <p:nvGrpSpPr>
          <p:cNvPr id="76" name="グループ化 75"/>
          <p:cNvGrpSpPr/>
          <p:nvPr/>
        </p:nvGrpSpPr>
        <p:grpSpPr>
          <a:xfrm>
            <a:off x="216804" y="3288609"/>
            <a:ext cx="6795727" cy="1590993"/>
            <a:chOff x="1141736" y="2587660"/>
            <a:chExt cx="10245788" cy="2362946"/>
          </a:xfrm>
        </p:grpSpPr>
        <p:sp>
          <p:nvSpPr>
            <p:cNvPr id="94" name="円/楕円 93"/>
            <p:cNvSpPr/>
            <p:nvPr/>
          </p:nvSpPr>
          <p:spPr>
            <a:xfrm>
              <a:off x="3120255" y="2913702"/>
              <a:ext cx="1040467" cy="1045389"/>
            </a:xfrm>
            <a:prstGeom prst="ellipse">
              <a:avLst/>
            </a:prstGeom>
            <a:solidFill>
              <a:schemeClr val="accent5">
                <a:lumMod val="20000"/>
                <a:lumOff val="80000"/>
              </a:schemeClr>
            </a:solidFill>
            <a:ln w="9525">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cxnSp>
          <p:nvCxnSpPr>
            <p:cNvPr id="78" name="カギ線コネクタ 77"/>
            <p:cNvCxnSpPr>
              <a:stCxn id="94" idx="4"/>
              <a:endCxn id="86" idx="1"/>
            </p:cNvCxnSpPr>
            <p:nvPr/>
          </p:nvCxnSpPr>
          <p:spPr>
            <a:xfrm rot="16200000" flipH="1">
              <a:off x="4053633" y="3545948"/>
              <a:ext cx="440772" cy="1267059"/>
            </a:xfrm>
            <a:prstGeom prst="bentConnector2">
              <a:avLst/>
            </a:prstGeom>
            <a:no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86" idx="3"/>
              <a:endCxn id="82" idx="4"/>
            </p:cNvCxnSpPr>
            <p:nvPr/>
          </p:nvCxnSpPr>
          <p:spPr>
            <a:xfrm flipV="1">
              <a:off x="6389902" y="3959091"/>
              <a:ext cx="2340134" cy="440772"/>
            </a:xfrm>
            <a:prstGeom prst="bentConnector2">
              <a:avLst/>
            </a:prstGeom>
            <a:noFill/>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2666265" y="4476334"/>
              <a:ext cx="1968751" cy="474272"/>
            </a:xfrm>
            <a:prstGeom prst="rect">
              <a:avLst/>
            </a:prstGeom>
            <a:noFill/>
            <a:ln>
              <a:noFill/>
            </a:ln>
          </p:spPr>
          <p:txBody>
            <a:bodyPr wrap="square" rtlCol="0">
              <a:spAutoFit/>
            </a:bodyPr>
            <a:lstStyle/>
            <a:p>
              <a:pPr algn="ctr"/>
              <a:r>
                <a:rPr lang="en-US" altLang="ja-JP" sz="1400" b="1" dirty="0" smtClean="0"/>
                <a:t>Publication</a:t>
              </a:r>
              <a:endParaRPr lang="en-US" altLang="ja-JP" sz="1400" b="1" dirty="0"/>
            </a:p>
          </p:txBody>
        </p:sp>
        <p:sp>
          <p:nvSpPr>
            <p:cNvPr id="81" name="テキスト ボックス 80"/>
            <p:cNvSpPr txBox="1"/>
            <p:nvPr/>
          </p:nvSpPr>
          <p:spPr>
            <a:xfrm>
              <a:off x="6584284" y="4456565"/>
              <a:ext cx="2073209" cy="474272"/>
            </a:xfrm>
            <a:prstGeom prst="rect">
              <a:avLst/>
            </a:prstGeom>
            <a:noFill/>
            <a:ln>
              <a:noFill/>
            </a:ln>
          </p:spPr>
          <p:txBody>
            <a:bodyPr wrap="square" rtlCol="0">
              <a:spAutoFit/>
            </a:bodyPr>
            <a:lstStyle/>
            <a:p>
              <a:pPr algn="ctr"/>
              <a:r>
                <a:rPr lang="en-US" altLang="ja-JP" sz="1400" b="1" dirty="0" smtClean="0"/>
                <a:t>Subscription</a:t>
              </a:r>
              <a:endParaRPr lang="en-US" altLang="ja-JP" sz="1400" b="1" dirty="0"/>
            </a:p>
          </p:txBody>
        </p:sp>
        <p:sp>
          <p:nvSpPr>
            <p:cNvPr id="82" name="円/楕円 81"/>
            <p:cNvSpPr/>
            <p:nvPr/>
          </p:nvSpPr>
          <p:spPr>
            <a:xfrm>
              <a:off x="8209800" y="2913702"/>
              <a:ext cx="1040467" cy="1045389"/>
            </a:xfrm>
            <a:prstGeom prst="ellipse">
              <a:avLst/>
            </a:prstGeom>
            <a:solidFill>
              <a:schemeClr val="accent5">
                <a:lumMod val="20000"/>
                <a:lumOff val="80000"/>
              </a:schemeClr>
            </a:solidFill>
            <a:ln w="9525">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sp>
          <p:nvSpPr>
            <p:cNvPr id="83" name="円/楕円 82"/>
            <p:cNvSpPr/>
            <p:nvPr/>
          </p:nvSpPr>
          <p:spPr>
            <a:xfrm>
              <a:off x="6940665" y="2912564"/>
              <a:ext cx="1040467" cy="1045389"/>
            </a:xfrm>
            <a:prstGeom prst="ellipse">
              <a:avLst/>
            </a:prstGeom>
            <a:solidFill>
              <a:schemeClr val="accent5">
                <a:lumMod val="20000"/>
                <a:lumOff val="80000"/>
              </a:schemeClr>
            </a:solidFill>
            <a:ln w="9525">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sp>
          <p:nvSpPr>
            <p:cNvPr id="84" name="四角形吹き出し 83"/>
            <p:cNvSpPr/>
            <p:nvPr/>
          </p:nvSpPr>
          <p:spPr>
            <a:xfrm>
              <a:off x="9250267" y="2587660"/>
              <a:ext cx="2137257" cy="552375"/>
            </a:xfrm>
            <a:prstGeom prst="wedgeRectCallout">
              <a:avLst>
                <a:gd name="adj1" fmla="val -68532"/>
                <a:gd name="adj2" fmla="val 65671"/>
              </a:avLst>
            </a:prstGeom>
            <a:solidFill>
              <a:schemeClr val="accent1">
                <a:lumMod val="20000"/>
                <a:lumOff val="80000"/>
              </a:schemeClr>
            </a:solidFill>
            <a:ln w="9525">
              <a:solidFill>
                <a:schemeClr val="accent1"/>
              </a:solid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1600" b="1" dirty="0">
                  <a:solidFill>
                    <a:schemeClr val="tx1"/>
                  </a:solidFill>
                </a:rPr>
                <a:t>Subscriber</a:t>
              </a:r>
            </a:p>
          </p:txBody>
        </p:sp>
        <p:sp>
          <p:nvSpPr>
            <p:cNvPr id="85" name="四角形吹き出し 84"/>
            <p:cNvSpPr/>
            <p:nvPr/>
          </p:nvSpPr>
          <p:spPr>
            <a:xfrm>
              <a:off x="1141736" y="2587660"/>
              <a:ext cx="1787267" cy="670552"/>
            </a:xfrm>
            <a:prstGeom prst="wedgeRectCallout">
              <a:avLst>
                <a:gd name="adj1" fmla="val 86161"/>
                <a:gd name="adj2" fmla="val 56018"/>
              </a:avLst>
            </a:prstGeom>
            <a:solidFill>
              <a:schemeClr val="accent1">
                <a:lumMod val="20000"/>
                <a:lumOff val="80000"/>
              </a:schemeClr>
            </a:solidFill>
            <a:ln w="9525">
              <a:solidFill>
                <a:schemeClr val="accent1"/>
              </a:solid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1600" b="1" dirty="0">
                  <a:solidFill>
                    <a:schemeClr val="tx1"/>
                  </a:solidFill>
                </a:rPr>
                <a:t>Publisher</a:t>
              </a:r>
            </a:p>
          </p:txBody>
        </p:sp>
        <p:sp>
          <p:nvSpPr>
            <p:cNvPr id="86" name="メモ 85"/>
            <p:cNvSpPr/>
            <p:nvPr/>
          </p:nvSpPr>
          <p:spPr>
            <a:xfrm rot="10800000" flipH="1">
              <a:off x="4907548" y="4014262"/>
              <a:ext cx="1482352" cy="771202"/>
            </a:xfrm>
            <a:prstGeom prst="foldedCorner">
              <a:avLst>
                <a:gd name="adj" fmla="val 26574"/>
              </a:avLst>
            </a:prstGeom>
            <a:no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050" dirty="0">
                <a:solidFill>
                  <a:schemeClr val="tx1"/>
                </a:solidFill>
              </a:endParaRPr>
            </a:p>
          </p:txBody>
        </p:sp>
        <p:sp>
          <p:nvSpPr>
            <p:cNvPr id="87" name="テキスト ボックス 86"/>
            <p:cNvSpPr txBox="1"/>
            <p:nvPr/>
          </p:nvSpPr>
          <p:spPr>
            <a:xfrm>
              <a:off x="4978886" y="4076494"/>
              <a:ext cx="1345279" cy="594245"/>
            </a:xfrm>
            <a:prstGeom prst="rect">
              <a:avLst/>
            </a:prstGeom>
            <a:noFill/>
            <a:ln>
              <a:noFill/>
            </a:ln>
          </p:spPr>
          <p:txBody>
            <a:bodyPr wrap="square" rtlCol="0">
              <a:spAutoFit/>
            </a:bodyPr>
            <a:lstStyle/>
            <a:p>
              <a:pPr algn="ctr"/>
              <a:r>
                <a:rPr lang="en-US" altLang="ja-JP" sz="2000" b="1" dirty="0" smtClean="0"/>
                <a:t>Topic</a:t>
              </a:r>
              <a:endParaRPr lang="en-US" altLang="ja-JP" sz="1200" b="1" dirty="0"/>
            </a:p>
          </p:txBody>
        </p:sp>
        <p:cxnSp>
          <p:nvCxnSpPr>
            <p:cNvPr id="89" name="曲線コネクタ 88"/>
            <p:cNvCxnSpPr>
              <a:stCxn id="94" idx="0"/>
              <a:endCxn id="83" idx="0"/>
            </p:cNvCxnSpPr>
            <p:nvPr/>
          </p:nvCxnSpPr>
          <p:spPr>
            <a:xfrm rot="5400000" flipH="1" flipV="1">
              <a:off x="5550126" y="1002929"/>
              <a:ext cx="1138" cy="3820410"/>
            </a:xfrm>
            <a:prstGeom prst="curvedConnector3">
              <a:avLst>
                <a:gd name="adj1" fmla="val 42484598"/>
              </a:avLst>
            </a:prstGeom>
            <a:noFill/>
            <a:ln w="19050">
              <a:solidFill>
                <a:schemeClr val="tx1"/>
              </a:solidFill>
              <a:prstDash val="sysDash"/>
              <a:tailEnd type="triangle"/>
            </a:ln>
            <a:effectLst/>
          </p:spPr>
          <p:style>
            <a:lnRef idx="3">
              <a:schemeClr val="dk1"/>
            </a:lnRef>
            <a:fillRef idx="0">
              <a:schemeClr val="dk1"/>
            </a:fillRef>
            <a:effectRef idx="2">
              <a:schemeClr val="dk1"/>
            </a:effectRef>
            <a:fontRef idx="minor">
              <a:schemeClr val="tx1"/>
            </a:fontRef>
          </p:style>
        </p:cxnSp>
        <p:sp>
          <p:nvSpPr>
            <p:cNvPr id="90" name="メモ 89"/>
            <p:cNvSpPr/>
            <p:nvPr/>
          </p:nvSpPr>
          <p:spPr>
            <a:xfrm>
              <a:off x="3603921" y="4088918"/>
              <a:ext cx="583690" cy="477451"/>
            </a:xfrm>
            <a:prstGeom prst="foldedCorner">
              <a:avLst>
                <a:gd name="adj" fmla="val 32986"/>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smtClean="0">
                  <a:solidFill>
                    <a:schemeClr val="tx1"/>
                  </a:solidFill>
                </a:rPr>
                <a:t>msg</a:t>
              </a:r>
              <a:endParaRPr kumimoji="1" lang="ja-JP" altLang="en-US" sz="800" b="1" dirty="0">
                <a:solidFill>
                  <a:schemeClr val="tx1"/>
                </a:solidFill>
              </a:endParaRPr>
            </a:p>
          </p:txBody>
        </p:sp>
      </p:grpSp>
      <p:cxnSp>
        <p:nvCxnSpPr>
          <p:cNvPr id="97" name="直線矢印コネクタ 96"/>
          <p:cNvCxnSpPr>
            <a:endCxn id="83" idx="4"/>
          </p:cNvCxnSpPr>
          <p:nvPr/>
        </p:nvCxnSpPr>
        <p:spPr>
          <a:xfrm flipV="1">
            <a:off x="4405139" y="4211240"/>
            <a:ext cx="2979" cy="2975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4" name="グループ化 113"/>
          <p:cNvGrpSpPr/>
          <p:nvPr/>
        </p:nvGrpSpPr>
        <p:grpSpPr>
          <a:xfrm>
            <a:off x="216804" y="5123356"/>
            <a:ext cx="6795727" cy="1590993"/>
            <a:chOff x="1069600" y="5146857"/>
            <a:chExt cx="6795727" cy="1590993"/>
          </a:xfrm>
        </p:grpSpPr>
        <p:sp>
          <p:nvSpPr>
            <p:cNvPr id="100" name="円/楕円 99"/>
            <p:cNvSpPr/>
            <p:nvPr/>
          </p:nvSpPr>
          <p:spPr>
            <a:xfrm>
              <a:off x="2381893" y="5366384"/>
              <a:ext cx="690111" cy="703870"/>
            </a:xfrm>
            <a:prstGeom prst="ellipse">
              <a:avLst/>
            </a:prstGeom>
            <a:solidFill>
              <a:schemeClr val="accent5">
                <a:lumMod val="60000"/>
                <a:lumOff val="40000"/>
              </a:schemeClr>
            </a:solidFill>
            <a:ln w="952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cxnSp>
          <p:nvCxnSpPr>
            <p:cNvPr id="101" name="カギ線コネクタ 100"/>
            <p:cNvCxnSpPr>
              <a:stCxn id="100" idx="4"/>
              <a:endCxn id="109" idx="1"/>
            </p:cNvCxnSpPr>
            <p:nvPr/>
          </p:nvCxnSpPr>
          <p:spPr>
            <a:xfrm rot="16200000" flipH="1">
              <a:off x="2998762" y="5798441"/>
              <a:ext cx="296776" cy="840403"/>
            </a:xfrm>
            <a:prstGeom prst="bentConnector2">
              <a:avLst/>
            </a:prstGeom>
            <a:no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カギ線コネクタ 101"/>
            <p:cNvCxnSpPr>
              <a:stCxn id="109" idx="3"/>
              <a:endCxn id="105" idx="4"/>
            </p:cNvCxnSpPr>
            <p:nvPr/>
          </p:nvCxnSpPr>
          <p:spPr>
            <a:xfrm flipV="1">
              <a:off x="4550553" y="6070254"/>
              <a:ext cx="1552141" cy="296776"/>
            </a:xfrm>
            <a:prstGeom prst="bentConnector2">
              <a:avLst/>
            </a:prstGeom>
            <a:noFill/>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2080775" y="6418518"/>
              <a:ext cx="1305814" cy="319332"/>
            </a:xfrm>
            <a:prstGeom prst="rect">
              <a:avLst/>
            </a:prstGeom>
            <a:noFill/>
            <a:ln>
              <a:noFill/>
            </a:ln>
          </p:spPr>
          <p:txBody>
            <a:bodyPr wrap="square" rtlCol="0">
              <a:spAutoFit/>
            </a:bodyPr>
            <a:lstStyle/>
            <a:p>
              <a:pPr algn="ctr"/>
              <a:r>
                <a:rPr lang="en-US" altLang="ja-JP" sz="1400" b="1" dirty="0" smtClean="0"/>
                <a:t>Publication</a:t>
              </a:r>
              <a:endParaRPr lang="en-US" altLang="ja-JP" sz="1400" b="1" dirty="0"/>
            </a:p>
          </p:txBody>
        </p:sp>
        <p:sp>
          <p:nvSpPr>
            <p:cNvPr id="104" name="テキスト ボックス 103"/>
            <p:cNvSpPr txBox="1"/>
            <p:nvPr/>
          </p:nvSpPr>
          <p:spPr>
            <a:xfrm>
              <a:off x="4679481" y="6405208"/>
              <a:ext cx="1375098" cy="319332"/>
            </a:xfrm>
            <a:prstGeom prst="rect">
              <a:avLst/>
            </a:prstGeom>
            <a:noFill/>
            <a:ln>
              <a:noFill/>
            </a:ln>
          </p:spPr>
          <p:txBody>
            <a:bodyPr wrap="square" rtlCol="0">
              <a:spAutoFit/>
            </a:bodyPr>
            <a:lstStyle/>
            <a:p>
              <a:pPr algn="ctr"/>
              <a:r>
                <a:rPr lang="en-US" altLang="ja-JP" sz="1400" b="1" dirty="0" smtClean="0"/>
                <a:t>Subscription</a:t>
              </a:r>
              <a:endParaRPr lang="en-US" altLang="ja-JP" sz="1400" b="1" dirty="0"/>
            </a:p>
          </p:txBody>
        </p:sp>
        <p:sp>
          <p:nvSpPr>
            <p:cNvPr id="105" name="円/楕円 104"/>
            <p:cNvSpPr/>
            <p:nvPr/>
          </p:nvSpPr>
          <p:spPr>
            <a:xfrm>
              <a:off x="5757637" y="5366384"/>
              <a:ext cx="690111" cy="703870"/>
            </a:xfrm>
            <a:prstGeom prst="ellipse">
              <a:avLst/>
            </a:prstGeom>
            <a:solidFill>
              <a:schemeClr val="accent5">
                <a:lumMod val="60000"/>
                <a:lumOff val="40000"/>
              </a:schemeClr>
            </a:solidFill>
            <a:ln w="952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sp>
          <p:nvSpPr>
            <p:cNvPr id="106" name="円/楕円 105"/>
            <p:cNvSpPr/>
            <p:nvPr/>
          </p:nvSpPr>
          <p:spPr>
            <a:xfrm>
              <a:off x="4915857" y="5365618"/>
              <a:ext cx="690111" cy="703870"/>
            </a:xfrm>
            <a:prstGeom prst="ellipse">
              <a:avLst/>
            </a:prstGeom>
            <a:solidFill>
              <a:schemeClr val="accent5">
                <a:lumMod val="60000"/>
                <a:lumOff val="40000"/>
              </a:schemeClr>
            </a:solidFill>
            <a:ln w="952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700" b="1" dirty="0">
                <a:solidFill>
                  <a:schemeClr val="tx1"/>
                </a:solidFill>
              </a:endParaRPr>
            </a:p>
          </p:txBody>
        </p:sp>
        <p:sp>
          <p:nvSpPr>
            <p:cNvPr id="107" name="四角形吹き出し 106"/>
            <p:cNvSpPr/>
            <p:nvPr/>
          </p:nvSpPr>
          <p:spPr>
            <a:xfrm>
              <a:off x="6447748" y="5146857"/>
              <a:ext cx="1417579" cy="371919"/>
            </a:xfrm>
            <a:prstGeom prst="wedgeRectCallout">
              <a:avLst>
                <a:gd name="adj1" fmla="val -68532"/>
                <a:gd name="adj2" fmla="val 65671"/>
              </a:avLst>
            </a:prstGeom>
            <a:solidFill>
              <a:schemeClr val="accent1">
                <a:lumMod val="60000"/>
                <a:lumOff val="40000"/>
              </a:schemeClr>
            </a:solidFill>
            <a:ln w="9525">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1600" b="1" dirty="0">
                  <a:solidFill>
                    <a:schemeClr val="tx1"/>
                  </a:solidFill>
                </a:rPr>
                <a:t>Subscriber</a:t>
              </a:r>
            </a:p>
          </p:txBody>
        </p:sp>
        <p:sp>
          <p:nvSpPr>
            <p:cNvPr id="108" name="四角形吹き出し 107"/>
            <p:cNvSpPr/>
            <p:nvPr/>
          </p:nvSpPr>
          <p:spPr>
            <a:xfrm>
              <a:off x="1069600" y="5146857"/>
              <a:ext cx="1185441" cy="451489"/>
            </a:xfrm>
            <a:prstGeom prst="wedgeRectCallout">
              <a:avLst>
                <a:gd name="adj1" fmla="val 86161"/>
                <a:gd name="adj2" fmla="val 56018"/>
              </a:avLst>
            </a:prstGeom>
            <a:solidFill>
              <a:schemeClr val="accent1">
                <a:lumMod val="60000"/>
                <a:lumOff val="40000"/>
              </a:schemeClr>
            </a:solidFill>
            <a:ln w="9525">
              <a:no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1600" b="1" dirty="0">
                  <a:solidFill>
                    <a:schemeClr val="tx1"/>
                  </a:solidFill>
                </a:rPr>
                <a:t>Publisher</a:t>
              </a:r>
            </a:p>
          </p:txBody>
        </p:sp>
        <p:sp>
          <p:nvSpPr>
            <p:cNvPr id="109" name="メモ 108"/>
            <p:cNvSpPr/>
            <p:nvPr/>
          </p:nvSpPr>
          <p:spPr>
            <a:xfrm rot="10800000" flipH="1">
              <a:off x="3567351" y="6107401"/>
              <a:ext cx="983200" cy="519257"/>
            </a:xfrm>
            <a:prstGeom prst="foldedCorner">
              <a:avLst>
                <a:gd name="adj" fmla="val 26574"/>
              </a:avLst>
            </a:prstGeom>
            <a:solidFill>
              <a:schemeClr val="bg1">
                <a:lumMod val="65000"/>
              </a:schemeClr>
            </a:solidFill>
            <a:ln w="9525">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050" dirty="0">
                <a:solidFill>
                  <a:schemeClr val="bg1"/>
                </a:solidFill>
              </a:endParaRPr>
            </a:p>
          </p:txBody>
        </p:sp>
        <p:sp>
          <p:nvSpPr>
            <p:cNvPr id="110" name="テキスト ボックス 109"/>
            <p:cNvSpPr txBox="1"/>
            <p:nvPr/>
          </p:nvSpPr>
          <p:spPr>
            <a:xfrm>
              <a:off x="3614668" y="6149302"/>
              <a:ext cx="892284" cy="400111"/>
            </a:xfrm>
            <a:prstGeom prst="rect">
              <a:avLst/>
            </a:prstGeom>
            <a:noFill/>
            <a:ln>
              <a:noFill/>
            </a:ln>
          </p:spPr>
          <p:txBody>
            <a:bodyPr wrap="square" rtlCol="0">
              <a:spAutoFit/>
            </a:bodyPr>
            <a:lstStyle/>
            <a:p>
              <a:pPr algn="ctr"/>
              <a:r>
                <a:rPr lang="en-US" altLang="ja-JP" sz="2000" b="1" dirty="0" smtClean="0">
                  <a:solidFill>
                    <a:schemeClr val="bg1"/>
                  </a:solidFill>
                </a:rPr>
                <a:t>Topic</a:t>
              </a:r>
              <a:endParaRPr lang="en-US" altLang="ja-JP" sz="1200" b="1" dirty="0">
                <a:solidFill>
                  <a:schemeClr val="bg1"/>
                </a:solidFill>
              </a:endParaRPr>
            </a:p>
          </p:txBody>
        </p:sp>
        <p:cxnSp>
          <p:nvCxnSpPr>
            <p:cNvPr id="111" name="曲線コネクタ 110"/>
            <p:cNvCxnSpPr>
              <a:stCxn id="100" idx="0"/>
              <a:endCxn id="106" idx="0"/>
            </p:cNvCxnSpPr>
            <p:nvPr/>
          </p:nvCxnSpPr>
          <p:spPr>
            <a:xfrm rot="5400000" flipH="1" flipV="1">
              <a:off x="3993548" y="4099019"/>
              <a:ext cx="766" cy="2533965"/>
            </a:xfrm>
            <a:prstGeom prst="curvedConnector3">
              <a:avLst>
                <a:gd name="adj1" fmla="val 42484598"/>
              </a:avLst>
            </a:prstGeom>
            <a:noFill/>
            <a:ln w="38100">
              <a:solidFill>
                <a:schemeClr val="tx1"/>
              </a:solidFill>
              <a:prstDash val="sysDash"/>
              <a:tailEnd type="triangle"/>
            </a:ln>
            <a:effectLst/>
          </p:spPr>
          <p:style>
            <a:lnRef idx="3">
              <a:schemeClr val="dk1"/>
            </a:lnRef>
            <a:fillRef idx="0">
              <a:schemeClr val="dk1"/>
            </a:fillRef>
            <a:effectRef idx="2">
              <a:schemeClr val="dk1"/>
            </a:effectRef>
            <a:fontRef idx="minor">
              <a:schemeClr val="tx1"/>
            </a:fontRef>
          </p:style>
        </p:cxnSp>
        <p:sp>
          <p:nvSpPr>
            <p:cNvPr id="112" name="メモ 111"/>
            <p:cNvSpPr/>
            <p:nvPr/>
          </p:nvSpPr>
          <p:spPr>
            <a:xfrm>
              <a:off x="2865377" y="6077836"/>
              <a:ext cx="519603" cy="408886"/>
            </a:xfrm>
            <a:prstGeom prst="foldedCorner">
              <a:avLst>
                <a:gd name="adj" fmla="val 32986"/>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b="1" dirty="0" smtClean="0">
                  <a:solidFill>
                    <a:schemeClr val="tx1"/>
                  </a:solidFill>
                </a:rPr>
                <a:t>msg</a:t>
              </a:r>
              <a:endParaRPr kumimoji="1" lang="ja-JP" altLang="en-US" sz="1050" b="1" dirty="0">
                <a:solidFill>
                  <a:schemeClr val="tx1"/>
                </a:solidFill>
              </a:endParaRPr>
            </a:p>
          </p:txBody>
        </p:sp>
        <p:cxnSp>
          <p:nvCxnSpPr>
            <p:cNvPr id="113" name="直線矢印コネクタ 112"/>
            <p:cNvCxnSpPr/>
            <p:nvPr/>
          </p:nvCxnSpPr>
          <p:spPr>
            <a:xfrm flipV="1">
              <a:off x="5257935" y="6066894"/>
              <a:ext cx="2979" cy="29754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5" name="角丸四角形 114"/>
          <p:cNvSpPr/>
          <p:nvPr/>
        </p:nvSpPr>
        <p:spPr>
          <a:xfrm>
            <a:off x="6350008" y="4042300"/>
            <a:ext cx="2420611" cy="473225"/>
          </a:xfrm>
          <a:prstGeom prst="roundRect">
            <a:avLst/>
          </a:prstGeom>
          <a:solidFill>
            <a:schemeClr val="accent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細い線＋枠線あり</a:t>
            </a:r>
            <a:endParaRPr kumimoji="1" lang="ja-JP" altLang="en-US" b="1" dirty="0">
              <a:solidFill>
                <a:schemeClr val="tx1"/>
              </a:solidFill>
            </a:endParaRPr>
          </a:p>
        </p:txBody>
      </p:sp>
      <p:sp>
        <p:nvSpPr>
          <p:cNvPr id="116" name="角丸四角形 115"/>
          <p:cNvSpPr/>
          <p:nvPr/>
        </p:nvSpPr>
        <p:spPr>
          <a:xfrm>
            <a:off x="6350008" y="5908482"/>
            <a:ext cx="2420611" cy="4732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太い線＋枠線なし</a:t>
            </a:r>
            <a:endParaRPr kumimoji="1" lang="ja-JP" altLang="en-US" b="1" dirty="0"/>
          </a:p>
        </p:txBody>
      </p:sp>
    </p:spTree>
    <p:extLst>
      <p:ext uri="{BB962C8B-B14F-4D97-AF65-F5344CB8AC3E}">
        <p14:creationId xmlns:p14="http://schemas.microsoft.com/office/powerpoint/2010/main" val="134475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ダメな図を直してみよう～過去～</a:t>
            </a:r>
            <a:endParaRPr kumimoji="1" lang="ja-JP" altLang="en-US" dirty="0"/>
          </a:p>
        </p:txBody>
      </p:sp>
      <p:sp>
        <p:nvSpPr>
          <p:cNvPr id="3" name="コンテンツ プレースホルダー 2"/>
          <p:cNvSpPr>
            <a:spLocks noGrp="1"/>
          </p:cNvSpPr>
          <p:nvPr>
            <p:ph idx="1"/>
          </p:nvPr>
        </p:nvSpPr>
        <p:spPr>
          <a:xfrm>
            <a:off x="127592" y="4360883"/>
            <a:ext cx="8910083" cy="2116116"/>
          </a:xfrm>
        </p:spPr>
        <p:txBody>
          <a:bodyPr/>
          <a:lstStyle/>
          <a:p>
            <a:r>
              <a:rPr kumimoji="1" lang="ja-JP" altLang="en-US" dirty="0" smtClean="0"/>
              <a:t>ダメな点</a:t>
            </a:r>
            <a:endParaRPr kumimoji="1" lang="en-US" altLang="ja-JP" dirty="0" smtClean="0"/>
          </a:p>
          <a:p>
            <a:pPr lvl="1"/>
            <a:r>
              <a:rPr lang="ja-JP" altLang="en-US" dirty="0" smtClean="0"/>
              <a:t>色使い過ぎ</a:t>
            </a:r>
            <a:endParaRPr lang="en-US" altLang="ja-JP" dirty="0" smtClean="0"/>
          </a:p>
          <a:p>
            <a:pPr lvl="1"/>
            <a:r>
              <a:rPr kumimoji="1" lang="ja-JP" altLang="en-US" dirty="0"/>
              <a:t>レイアウト</a:t>
            </a:r>
            <a:r>
              <a:rPr kumimoji="1" lang="ja-JP" altLang="en-US" dirty="0" smtClean="0"/>
              <a:t>ぐちゃぐちゃで意味わからん</a:t>
            </a:r>
            <a:endParaRPr kumimoji="1" lang="en-US" altLang="ja-JP" dirty="0" smtClean="0"/>
          </a:p>
          <a:p>
            <a:pPr lvl="1"/>
            <a:r>
              <a:rPr lang="ja-JP" altLang="en-US" dirty="0"/>
              <a:t>字</a:t>
            </a:r>
            <a:r>
              <a:rPr lang="ja-JP" altLang="en-US" dirty="0" smtClean="0"/>
              <a:t>が読みにくい</a:t>
            </a:r>
            <a:endParaRPr kumimoji="1" lang="ja-JP" altLang="en-US" dirty="0"/>
          </a:p>
        </p:txBody>
      </p:sp>
      <p:sp>
        <p:nvSpPr>
          <p:cNvPr id="4" name="日付プレースホルダー 3"/>
          <p:cNvSpPr>
            <a:spLocks noGrp="1"/>
          </p:cNvSpPr>
          <p:nvPr>
            <p:ph type="dt" sz="half" idx="10"/>
          </p:nvPr>
        </p:nvSpPr>
        <p:spPr/>
        <p:txBody>
          <a:bodyPr/>
          <a:lstStyle/>
          <a:p>
            <a:fld id="{26BE9900-DD37-A644-8E3D-9C4933FE8A58}"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29</a:t>
            </a:fld>
            <a:endParaRPr kumimoji="1" lang="ja-JP" altLang="en-US" dirty="0"/>
          </a:p>
        </p:txBody>
      </p:sp>
      <p:grpSp>
        <p:nvGrpSpPr>
          <p:cNvPr id="65" name="グループ化 64"/>
          <p:cNvGrpSpPr/>
          <p:nvPr/>
        </p:nvGrpSpPr>
        <p:grpSpPr>
          <a:xfrm>
            <a:off x="639055" y="1268413"/>
            <a:ext cx="8345303" cy="2676617"/>
            <a:chOff x="724277" y="3837308"/>
            <a:chExt cx="8345303" cy="2676617"/>
          </a:xfrm>
        </p:grpSpPr>
        <p:sp>
          <p:nvSpPr>
            <p:cNvPr id="66" name="上矢印 65"/>
            <p:cNvSpPr/>
            <p:nvPr/>
          </p:nvSpPr>
          <p:spPr>
            <a:xfrm>
              <a:off x="4885839" y="5080342"/>
              <a:ext cx="370451" cy="600513"/>
            </a:xfrm>
            <a:prstGeom prst="upArrow">
              <a:avLst/>
            </a:prstGeom>
            <a:solidFill>
              <a:srgbClr val="D2533C">
                <a:lumMod val="60000"/>
                <a:lumOff val="40000"/>
              </a:srgbClr>
            </a:solidFill>
            <a:ln w="26425" cap="flat" cmpd="sng" algn="ctr">
              <a:solidFill>
                <a:srgbClr val="D2533C">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FFFFFF"/>
                </a:solidFill>
                <a:effectLst/>
                <a:uLnTx/>
                <a:uFillTx/>
                <a:latin typeface="Arial"/>
                <a:ea typeface="ＭＳ Ｐゴシック" panose="020B0600070205080204" pitchFamily="50" charset="-128"/>
                <a:cs typeface="+mn-cs"/>
              </a:endParaRPr>
            </a:p>
          </p:txBody>
        </p:sp>
        <p:pic>
          <p:nvPicPr>
            <p:cNvPr id="67" name="Picture 2" descr="C:\Users\degin\Downloads\think.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24277" y="5330068"/>
              <a:ext cx="497492" cy="1113435"/>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4" descr="C:\Users\degin\AppData\Local\Microsoft\Windows\Temporary Internet Files\Content.IE5\DFHQZ4SO\MC900242075[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01709" y="4083403"/>
              <a:ext cx="1209998" cy="1188401"/>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雲形吹き出し 68"/>
            <p:cNvSpPr/>
            <p:nvPr/>
          </p:nvSpPr>
          <p:spPr>
            <a:xfrm>
              <a:off x="1168524" y="4252807"/>
              <a:ext cx="1768026" cy="1107200"/>
            </a:xfrm>
            <a:prstGeom prst="cloudCallout">
              <a:avLst>
                <a:gd name="adj1" fmla="val -48760"/>
                <a:gd name="adj2" fmla="val 47444"/>
              </a:avLst>
            </a:prstGeom>
            <a:solidFill>
              <a:srgbClr val="F3F2DC">
                <a:lumMod val="90000"/>
              </a:srgbClr>
            </a:solidFill>
            <a:ln w="26425" cap="flat" cmpd="sng" algn="ctr">
              <a:solidFill>
                <a:srgbClr val="F3F2DC">
                  <a:lumMod val="9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rPr>
                <a:t>ロボットに</a:t>
              </a:r>
              <a:r>
                <a:rPr kumimoji="0" lang="en-US" altLang="ja-JP"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rPr>
                <a:t>FPGA</a:t>
              </a:r>
              <a:r>
                <a:rPr kumimoji="0" lang="ja-JP" altLang="en-US"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rPr>
                <a:t>を</a:t>
              </a:r>
              <a:endParaRPr kumimoji="0" lang="en-US" altLang="ja-JP"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rPr>
                <a:t>利用したい</a:t>
              </a:r>
              <a:endParaRPr kumimoji="0" lang="en-US" altLang="ja-JP" sz="16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endParaRPr>
            </a:p>
          </p:txBody>
        </p:sp>
        <p:sp>
          <p:nvSpPr>
            <p:cNvPr id="70" name="右矢印 69"/>
            <p:cNvSpPr/>
            <p:nvPr/>
          </p:nvSpPr>
          <p:spPr>
            <a:xfrm>
              <a:off x="2052537" y="5444748"/>
              <a:ext cx="1325369" cy="442037"/>
            </a:xfrm>
            <a:prstGeom prst="rightArrow">
              <a:avLst/>
            </a:prstGeom>
            <a:solidFill>
              <a:srgbClr val="00B050"/>
            </a:solidFill>
            <a:ln w="26425"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FFFFFF"/>
                </a:solidFill>
                <a:effectLst/>
                <a:uLnTx/>
                <a:uFillTx/>
                <a:latin typeface="Arial"/>
                <a:ea typeface="ＭＳ Ｐゴシック" panose="020B0600070205080204" pitchFamily="50" charset="-128"/>
                <a:cs typeface="+mn-cs"/>
              </a:endParaRPr>
            </a:p>
          </p:txBody>
        </p:sp>
        <p:sp>
          <p:nvSpPr>
            <p:cNvPr id="71" name="laptop"/>
            <p:cNvSpPr>
              <a:spLocks noEditPoints="1" noChangeArrowheads="1"/>
            </p:cNvSpPr>
            <p:nvPr/>
          </p:nvSpPr>
          <p:spPr bwMode="auto">
            <a:xfrm>
              <a:off x="4499426" y="5717410"/>
              <a:ext cx="1221917" cy="766762"/>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p:txBody>
        </p:sp>
        <p:sp>
          <p:nvSpPr>
            <p:cNvPr id="72" name="テキスト ボックス 71"/>
            <p:cNvSpPr txBox="1"/>
            <p:nvPr/>
          </p:nvSpPr>
          <p:spPr>
            <a:xfrm>
              <a:off x="3034745" y="3945030"/>
              <a:ext cx="1246095"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ロボット本体</a:t>
              </a:r>
            </a:p>
          </p:txBody>
        </p:sp>
        <p:sp>
          <p:nvSpPr>
            <p:cNvPr id="73" name="テキスト ボックス 72"/>
            <p:cNvSpPr txBox="1"/>
            <p:nvPr/>
          </p:nvSpPr>
          <p:spPr>
            <a:xfrm>
              <a:off x="4319028" y="5204492"/>
              <a:ext cx="212147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技術者が行うのは</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簡易な入出力設定のみ</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p:txBody>
        </p:sp>
        <p:pic>
          <p:nvPicPr>
            <p:cNvPr id="74" name="Picture 4" descr="C:\Users\degin\AppData\Local\Microsoft\Windows\Temporary Internet Files\Content.IE5\DFHQZ4SO\MC900242075[1].wmf"/>
            <p:cNvPicPr>
              <a:picLocks noChangeAspect="1" noChangeArrowheads="1"/>
            </p:cNvPicPr>
            <p:nvPr/>
          </p:nvPicPr>
          <p:blipFill>
            <a:blip r:embed="rId3" cstate="email">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6622771" y="5425137"/>
              <a:ext cx="1108575" cy="1088788"/>
            </a:xfrm>
            <a:prstGeom prst="rect">
              <a:avLst/>
            </a:prstGeom>
            <a:noFill/>
            <a:extLst>
              <a:ext uri="{909E8E84-426E-40dd-AFC4-6F175D3DCCD1}">
                <a14:hiddenFill xmlns="" xmlns:a14="http://schemas.microsoft.com/office/drawing/2010/main">
                  <a:solidFill>
                    <a:srgbClr val="FFFFFF"/>
                  </a:solidFill>
                </a14:hiddenFill>
              </a:ext>
            </a:extLst>
          </p:spPr>
        </p:pic>
        <p:sp>
          <p:nvSpPr>
            <p:cNvPr id="75" name="環状矢印 74"/>
            <p:cNvSpPr/>
            <p:nvPr/>
          </p:nvSpPr>
          <p:spPr>
            <a:xfrm rot="2015675">
              <a:off x="5816560" y="4588589"/>
              <a:ext cx="1878785" cy="1287438"/>
            </a:xfrm>
            <a:prstGeom prst="circularArrow">
              <a:avLst>
                <a:gd name="adj1" fmla="val 5969"/>
                <a:gd name="adj2" fmla="val 809660"/>
                <a:gd name="adj3" fmla="val 20348296"/>
                <a:gd name="adj4" fmla="val 14659612"/>
                <a:gd name="adj5" fmla="val 12500"/>
              </a:avLst>
            </a:prstGeom>
            <a:solidFill>
              <a:srgbClr val="D2533C">
                <a:lumMod val="60000"/>
                <a:lumOff val="40000"/>
              </a:srgbClr>
            </a:solidFill>
            <a:ln w="26425" cap="flat" cmpd="sng" algn="ctr">
              <a:solidFill>
                <a:srgbClr val="D2533C">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cs typeface="+mn-cs"/>
              </a:endParaRPr>
            </a:p>
          </p:txBody>
        </p:sp>
        <p:sp>
          <p:nvSpPr>
            <p:cNvPr id="76" name="テキスト ボックス 75"/>
            <p:cNvSpPr txBox="1"/>
            <p:nvPr/>
          </p:nvSpPr>
          <p:spPr>
            <a:xfrm>
              <a:off x="7543800" y="4835160"/>
              <a:ext cx="152578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コンポーネントは</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他のロボットへの</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再利用が可能</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p:txBody>
        </p:sp>
        <p:sp>
          <p:nvSpPr>
            <p:cNvPr id="77" name="円形吹き出し 76"/>
            <p:cNvSpPr/>
            <p:nvPr/>
          </p:nvSpPr>
          <p:spPr>
            <a:xfrm>
              <a:off x="4831420" y="3931867"/>
              <a:ext cx="3196452" cy="874540"/>
            </a:xfrm>
            <a:prstGeom prst="wedgeEllipseCallout">
              <a:avLst>
                <a:gd name="adj1" fmla="val -61210"/>
                <a:gd name="adj2" fmla="val 66155"/>
              </a:avLst>
            </a:prstGeom>
            <a:solidFill>
              <a:srgbClr val="D2533C">
                <a:lumMod val="40000"/>
                <a:lumOff val="60000"/>
              </a:srgbClr>
            </a:solidFill>
            <a:ln w="26425" cap="flat" cmpd="sng" algn="ctr">
              <a:solidFill>
                <a:srgbClr val="D2533C">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FFFFFF"/>
                </a:solidFill>
                <a:effectLst/>
                <a:uLnTx/>
                <a:uFillTx/>
                <a:latin typeface="Arial"/>
                <a:ea typeface="ＭＳ Ｐゴシック" panose="020B0600070205080204" pitchFamily="50" charset="-128"/>
                <a:cs typeface="+mn-cs"/>
              </a:endParaRPr>
            </a:p>
          </p:txBody>
        </p:sp>
        <p:pic>
          <p:nvPicPr>
            <p:cNvPr id="78" name="Picture 7" descr="http://industry-illustration.com/highresolution/l_095.png"/>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2500" b="97143" l="3750" r="97750"/>
                      </a14:imgEffect>
                    </a14:imgLayer>
                  </a14:imgProps>
                </a:ext>
                <a:ext uri="{28A0092B-C50C-407E-A947-70E740481C1C}">
                  <a14:useLocalDpi xmlns:a14="http://schemas.microsoft.com/office/drawing/2010/main" val="0"/>
                </a:ext>
              </a:extLst>
            </a:blip>
            <a:srcRect/>
            <a:stretch>
              <a:fillRect/>
            </a:stretch>
          </p:blipFill>
          <p:spPr bwMode="auto">
            <a:xfrm>
              <a:off x="4953675" y="3837308"/>
              <a:ext cx="1574314" cy="1102020"/>
            </a:xfrm>
            <a:prstGeom prst="rect">
              <a:avLst/>
            </a:prstGeom>
            <a:noFill/>
            <a:extLst>
              <a:ext uri="{909E8E84-426E-40dd-AFC4-6F175D3DCCD1}">
                <a14:hiddenFill xmlns="" xmlns:a14="http://schemas.microsoft.com/office/drawing/2010/main">
                  <a:solidFill>
                    <a:srgbClr val="FFFFFF"/>
                  </a:solidFill>
                </a14:hiddenFill>
              </a:ext>
            </a:extLst>
          </p:spPr>
        </p:pic>
        <p:sp>
          <p:nvSpPr>
            <p:cNvPr id="79" name="テキスト ボックス 78"/>
            <p:cNvSpPr txBox="1"/>
            <p:nvPr/>
          </p:nvSpPr>
          <p:spPr>
            <a:xfrm>
              <a:off x="6355670" y="3922389"/>
              <a:ext cx="2115739"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FPGA</a:t>
              </a: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を用いて実装した</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処理（</a:t>
              </a:r>
              <a:r>
                <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HW</a:t>
              </a: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回路）の</a:t>
              </a:r>
              <a:endParaRPr kumimoji="0" lang="en-US" altLang="ja-JP"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rPr>
                <a:t>コンポーネント</a:t>
              </a:r>
            </a:p>
          </p:txBody>
        </p:sp>
      </p:grpSp>
      <p:sp>
        <p:nvSpPr>
          <p:cNvPr id="80" name="正方形/長方形 79"/>
          <p:cNvSpPr/>
          <p:nvPr/>
        </p:nvSpPr>
        <p:spPr>
          <a:xfrm>
            <a:off x="1006224" y="4036390"/>
            <a:ext cx="7152818" cy="338554"/>
          </a:xfrm>
          <a:prstGeom prst="rect">
            <a:avLst/>
          </a:prstGeom>
        </p:spPr>
        <p:txBody>
          <a:bodyPr wrap="square">
            <a:spAutoFit/>
          </a:bodyPr>
          <a:lstStyle/>
          <a:p>
            <a:pPr algn="ctr"/>
            <a:r>
              <a:rPr lang="en-US" altLang="ja-JP" sz="1600" b="1" dirty="0" smtClean="0"/>
              <a:t>Y</a:t>
            </a:r>
            <a:r>
              <a:rPr lang="ja-JP" altLang="en-US" sz="1600" b="1" dirty="0" smtClean="0"/>
              <a:t>さん </a:t>
            </a:r>
            <a:r>
              <a:rPr lang="en-US" altLang="ja-JP" sz="1600" b="1" dirty="0" smtClean="0"/>
              <a:t>B4 Thesis Proposal</a:t>
            </a:r>
            <a:r>
              <a:rPr lang="ja-JP" altLang="en-US" sz="1600" b="1" dirty="0" smtClean="0"/>
              <a:t>の資料より抜粋</a:t>
            </a:r>
            <a:endParaRPr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8186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MCSoC</a:t>
            </a:r>
            <a:r>
              <a:rPr lang="en-US" altLang="ja-JP" dirty="0"/>
              <a:t> 2016</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342900" indent="-342900"/>
            <a:r>
              <a:rPr lang="en-US" altLang="ja-JP" dirty="0"/>
              <a:t>IEEE 10th International Symposium on Embedded Multicore/Many-core Systems-on-Chip (MCSoC-16)</a:t>
            </a:r>
            <a:endParaRPr lang="ja-JP" altLang="en-US" dirty="0"/>
          </a:p>
          <a:p>
            <a:pPr marL="548640" lvl="1" indent="-342900"/>
            <a:r>
              <a:rPr lang="en-US" altLang="ja-JP" dirty="0"/>
              <a:t>9</a:t>
            </a:r>
            <a:r>
              <a:rPr lang="ja-JP" altLang="en-US" dirty="0"/>
              <a:t>月</a:t>
            </a:r>
            <a:r>
              <a:rPr lang="en-US" altLang="ja-JP" dirty="0"/>
              <a:t>21〜23</a:t>
            </a:r>
            <a:r>
              <a:rPr lang="ja-JP" altLang="en-US" dirty="0"/>
              <a:t>日の</a:t>
            </a:r>
            <a:r>
              <a:rPr lang="en-US" altLang="ja-JP" dirty="0"/>
              <a:t>3</a:t>
            </a:r>
            <a:r>
              <a:rPr lang="ja-JP" altLang="en-US" dirty="0"/>
              <a:t>日間</a:t>
            </a:r>
            <a:endParaRPr lang="en-US" altLang="ja-JP" dirty="0"/>
          </a:p>
          <a:p>
            <a:pPr marL="342900" indent="-342900"/>
            <a:endParaRPr lang="ja-JP" altLang="en-US" dirty="0"/>
          </a:p>
          <a:p>
            <a:pPr marL="342900" indent="-342900"/>
            <a:r>
              <a:rPr lang="ja-JP" altLang="en-US" dirty="0"/>
              <a:t>発表・発表者の特徴</a:t>
            </a:r>
          </a:p>
          <a:p>
            <a:pPr marL="548640" lvl="1" indent="-342900"/>
            <a:r>
              <a:rPr lang="ja-JP" altLang="en-US" dirty="0" err="1"/>
              <a:t>マルチコア・メニーコアのに関係</a:t>
            </a:r>
            <a:r>
              <a:rPr lang="ja-JP" altLang="en-US" dirty="0"/>
              <a:t>していたらなんでもあり</a:t>
            </a:r>
          </a:p>
          <a:p>
            <a:pPr marL="548640" lvl="1" indent="-342900"/>
            <a:r>
              <a:rPr lang="ja-JP" altLang="en-US" dirty="0"/>
              <a:t>設計手法・アーキテクチャ・設計自動化</a:t>
            </a:r>
          </a:p>
          <a:p>
            <a:pPr marL="548640" lvl="1" indent="-342900"/>
            <a:r>
              <a:rPr lang="en-US" altLang="ja-JP" dirty="0"/>
              <a:t>FPGA, </a:t>
            </a:r>
            <a:r>
              <a:rPr lang="en-US" altLang="ja-JP" dirty="0" err="1"/>
              <a:t>NoC</a:t>
            </a:r>
            <a:r>
              <a:rPr lang="en-US" altLang="ja-JP" dirty="0"/>
              <a:t>, GPU, SoC</a:t>
            </a:r>
            <a:r>
              <a:rPr lang="mr-IN" altLang="ja-JP" dirty="0"/>
              <a:t>…</a:t>
            </a:r>
            <a:r>
              <a:rPr lang="ja-JP" altLang="en-US" dirty="0"/>
              <a:t>などなど</a:t>
            </a:r>
          </a:p>
          <a:p>
            <a:pPr marL="548640" lvl="1" indent="-342900"/>
            <a:r>
              <a:rPr lang="ja-JP" altLang="en-US" dirty="0"/>
              <a:t>日本からは</a:t>
            </a:r>
            <a:r>
              <a:rPr lang="en-US" altLang="ja-JP" dirty="0"/>
              <a:t>10</a:t>
            </a:r>
            <a:r>
              <a:rPr lang="ja-JP" altLang="en-US" dirty="0"/>
              <a:t>件程度（うち、学生は山科含め</a:t>
            </a:r>
            <a:r>
              <a:rPr lang="en-US" altLang="ja-JP" dirty="0"/>
              <a:t>3</a:t>
            </a:r>
            <a:r>
              <a:rPr lang="ja-JP" altLang="en-US" dirty="0"/>
              <a:t>件）</a:t>
            </a:r>
          </a:p>
          <a:p>
            <a:pPr marL="548640" lvl="1" indent="-342900"/>
            <a:endParaRPr lang="ja-JP" altLang="en-US" dirty="0"/>
          </a:p>
          <a:p>
            <a:pPr marL="342900" indent="-342900"/>
            <a:r>
              <a:rPr lang="ja-JP" altLang="en-US" dirty="0"/>
              <a:t>約</a:t>
            </a:r>
            <a:r>
              <a:rPr lang="en-US" altLang="ja-JP" dirty="0"/>
              <a:t>70</a:t>
            </a:r>
            <a:r>
              <a:rPr lang="ja-JP" altLang="en-US" dirty="0"/>
              <a:t>本の投稿に対して</a:t>
            </a:r>
            <a:r>
              <a:rPr lang="en-US" altLang="ja-JP" dirty="0"/>
              <a:t>34</a:t>
            </a:r>
            <a:r>
              <a:rPr lang="ja-JP" altLang="en-US" dirty="0"/>
              <a:t>本をアクセプト</a:t>
            </a:r>
          </a:p>
          <a:p>
            <a:pPr marL="342900" indent="-342900"/>
            <a:r>
              <a:rPr lang="ja-JP" altLang="en-US" b="1" dirty="0"/>
              <a:t>十分みなさんもアクセプトが狙える学会だと思います。</a:t>
            </a:r>
          </a:p>
          <a:p>
            <a:endParaRPr kumimoji="1" lang="ja-JP" altLang="en-US" dirty="0"/>
          </a:p>
        </p:txBody>
      </p:sp>
      <p:sp>
        <p:nvSpPr>
          <p:cNvPr id="4" name="日付プレースホルダー 3"/>
          <p:cNvSpPr>
            <a:spLocks noGrp="1"/>
          </p:cNvSpPr>
          <p:nvPr>
            <p:ph type="dt" sz="half" idx="10"/>
          </p:nvPr>
        </p:nvSpPr>
        <p:spPr/>
        <p:txBody>
          <a:bodyPr/>
          <a:lstStyle/>
          <a:p>
            <a:fld id="{2039EC13-8AFB-644A-9C9D-6254C76653A5}"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a:t>
            </a:fld>
            <a:endParaRPr kumimoji="1" lang="ja-JP" altLang="en-US" dirty="0"/>
          </a:p>
        </p:txBody>
      </p:sp>
    </p:spTree>
    <p:extLst>
      <p:ext uri="{BB962C8B-B14F-4D97-AF65-F5344CB8AC3E}">
        <p14:creationId xmlns:p14="http://schemas.microsoft.com/office/powerpoint/2010/main" val="80304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ダメな図を直してみよう　～成長～</a:t>
            </a:r>
            <a:endParaRPr kumimoji="1" lang="ja-JP" altLang="en-US" dirty="0"/>
          </a:p>
        </p:txBody>
      </p:sp>
      <p:sp>
        <p:nvSpPr>
          <p:cNvPr id="4" name="日付プレースホルダー 3"/>
          <p:cNvSpPr>
            <a:spLocks noGrp="1"/>
          </p:cNvSpPr>
          <p:nvPr>
            <p:ph type="dt" sz="half" idx="10"/>
          </p:nvPr>
        </p:nvSpPr>
        <p:spPr/>
        <p:txBody>
          <a:bodyPr/>
          <a:lstStyle/>
          <a:p>
            <a:fld id="{86900578-63BB-C149-A2E6-520150DBC67B}"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30</a:t>
            </a:fld>
            <a:endParaRPr kumimoji="1" lang="ja-JP" altLang="en-US" dirty="0"/>
          </a:p>
        </p:txBody>
      </p:sp>
      <p:grpSp>
        <p:nvGrpSpPr>
          <p:cNvPr id="220" name="グループ化 219"/>
          <p:cNvGrpSpPr/>
          <p:nvPr/>
        </p:nvGrpSpPr>
        <p:grpSpPr>
          <a:xfrm>
            <a:off x="886986" y="1172876"/>
            <a:ext cx="8322264" cy="3641349"/>
            <a:chOff x="715762" y="1287492"/>
            <a:chExt cx="8322264" cy="3641349"/>
          </a:xfrm>
        </p:grpSpPr>
        <p:sp>
          <p:nvSpPr>
            <p:cNvPr id="61" name="環状矢印 60"/>
            <p:cNvSpPr/>
            <p:nvPr/>
          </p:nvSpPr>
          <p:spPr>
            <a:xfrm rot="17018701">
              <a:off x="4877670" y="316752"/>
              <a:ext cx="2911937" cy="5408775"/>
            </a:xfrm>
            <a:prstGeom prst="circularArrow">
              <a:avLst>
                <a:gd name="adj1" fmla="val 12500"/>
                <a:gd name="adj2" fmla="val 793591"/>
                <a:gd name="adj3" fmla="val 20457681"/>
                <a:gd name="adj4" fmla="val 14053101"/>
                <a:gd name="adj5" fmla="val 125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62" name="グループ化 61"/>
            <p:cNvGrpSpPr/>
            <p:nvPr/>
          </p:nvGrpSpPr>
          <p:grpSpPr>
            <a:xfrm>
              <a:off x="855773" y="1287492"/>
              <a:ext cx="7460474" cy="2695916"/>
              <a:chOff x="855773" y="1287492"/>
              <a:chExt cx="7460474" cy="2695916"/>
            </a:xfrm>
          </p:grpSpPr>
          <p:pic>
            <p:nvPicPr>
              <p:cNvPr id="67" name="Picture 2" descr="C:\Users\degin\Downloads\think.png"/>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773" y="2749028"/>
                <a:ext cx="497492" cy="1113435"/>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4" descr="C:\Users\degin\AppData\Local\Microsoft\Windows\Temporary Internet Files\Content.IE5\DFHQZ4SO\MC900242075[1].wmf"/>
              <p:cNvPicPr>
                <a:picLocks noChangeAspect="1" noChangeArrowheads="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3672580" y="1287492"/>
                <a:ext cx="1209998" cy="1188401"/>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laptop"/>
              <p:cNvSpPr>
                <a:spLocks noEditPoints="1" noChangeArrowheads="1"/>
              </p:cNvSpPr>
              <p:nvPr/>
            </p:nvSpPr>
            <p:spPr bwMode="auto">
              <a:xfrm>
                <a:off x="1808552" y="3216646"/>
                <a:ext cx="1221917" cy="766762"/>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bg1">
                  <a:lumMod val="75000"/>
                </a:schemeClr>
              </a:solidFill>
              <a:ln w="9525">
                <a:solidFill>
                  <a:schemeClr val="bg1">
                    <a:lumMod val="5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292934"/>
                  </a:solidFill>
                  <a:effectLst/>
                  <a:uLnTx/>
                  <a:uFillTx/>
                  <a:latin typeface="Arial"/>
                  <a:ea typeface="ＭＳ Ｐゴシック" panose="020B0600070205080204" pitchFamily="50" charset="-128"/>
                </a:endParaRPr>
              </a:p>
            </p:txBody>
          </p:sp>
          <p:pic>
            <p:nvPicPr>
              <p:cNvPr id="74" name="Picture 4" descr="C:\Users\degin\AppData\Local\Microsoft\Windows\Temporary Internet Files\Content.IE5\DFHQZ4SO\MC900242075[1].wmf"/>
              <p:cNvPicPr>
                <a:picLocks noChangeAspect="1" noChangeArrowheads="1"/>
              </p:cNvPicPr>
              <p:nvPr/>
            </p:nvPicPr>
            <p:blipFill>
              <a:blip r:embed="rId3" cstate="email">
                <a:duotone>
                  <a:prstClr val="black"/>
                  <a:schemeClr val="accent5">
                    <a:tint val="45000"/>
                    <a:satMod val="400000"/>
                  </a:schemeClr>
                </a:duotone>
                <a:lum bright="20000"/>
                <a:extLst>
                  <a:ext uri="{28A0092B-C50C-407E-A947-70E740481C1C}">
                    <a14:useLocalDpi xmlns:a14="http://schemas.microsoft.com/office/drawing/2010/main" val="0"/>
                  </a:ext>
                </a:extLst>
              </a:blip>
              <a:srcRect/>
              <a:stretch>
                <a:fillRect/>
              </a:stretch>
            </p:blipFill>
            <p:spPr bwMode="auto">
              <a:xfrm>
                <a:off x="6527276" y="1337298"/>
                <a:ext cx="1108575" cy="1088788"/>
              </a:xfrm>
              <a:prstGeom prst="rect">
                <a:avLst/>
              </a:prstGeom>
              <a:noFill/>
              <a:extLst>
                <a:ext uri="{909E8E84-426E-40dd-AFC4-6F175D3DCCD1}">
                  <a14:hiddenFill xmlns="" xmlns:a14="http://schemas.microsoft.com/office/drawing/2010/main">
                    <a:solidFill>
                      <a:srgbClr val="FFFFFF"/>
                    </a:solidFill>
                  </a14:hiddenFill>
                </a:ext>
              </a:extLst>
            </p:spPr>
          </p:pic>
          <p:sp>
            <p:nvSpPr>
              <p:cNvPr id="76" name="テキスト ボックス 75"/>
              <p:cNvSpPr txBox="1"/>
              <p:nvPr/>
            </p:nvSpPr>
            <p:spPr>
              <a:xfrm>
                <a:off x="5708246" y="2558482"/>
                <a:ext cx="2608001" cy="646986"/>
              </a:xfrm>
              <a:prstGeom prst="roundRect">
                <a:avLst/>
              </a:prstGeom>
              <a:solidFill>
                <a:schemeClr val="accent1">
                  <a:lumMod val="60000"/>
                  <a:lumOff val="40000"/>
                </a:schemeClr>
              </a:solidFill>
              <a:ln w="6350">
                <a:solidFill>
                  <a:schemeClr val="accent1">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effectLst/>
                    <a:uLnTx/>
                    <a:uFillTx/>
                    <a:latin typeface="+mn-ea"/>
                  </a:rPr>
                  <a:t>他のロボットへの</a:t>
                </a:r>
                <a:r>
                  <a:rPr kumimoji="0" lang="en-US" altLang="ja-JP" sz="1600" b="1" i="0" u="none" strike="noStrike" kern="0" cap="none" spc="0" normalizeH="0" baseline="0" noProof="0" dirty="0" smtClean="0">
                    <a:ln>
                      <a:noFill/>
                    </a:ln>
                    <a:effectLst/>
                    <a:uLnTx/>
                    <a:uFillTx/>
                    <a:latin typeface="+mn-ea"/>
                  </a:rPr>
                  <a:t/>
                </a:r>
                <a:br>
                  <a:rPr kumimoji="0" lang="en-US" altLang="ja-JP" sz="1600" b="1" i="0" u="none" strike="noStrike" kern="0" cap="none" spc="0" normalizeH="0" baseline="0" noProof="0" dirty="0" smtClean="0">
                    <a:ln>
                      <a:noFill/>
                    </a:ln>
                    <a:effectLst/>
                    <a:uLnTx/>
                    <a:uFillTx/>
                    <a:latin typeface="+mn-ea"/>
                  </a:rPr>
                </a:br>
                <a:r>
                  <a:rPr kumimoji="0" lang="ja-JP" altLang="en-US" sz="1600" b="1" i="0" u="none" strike="noStrike" kern="0" cap="none" spc="0" normalizeH="0" baseline="0" noProof="0" dirty="0" smtClean="0">
                    <a:ln>
                      <a:noFill/>
                    </a:ln>
                    <a:effectLst/>
                    <a:uLnTx/>
                    <a:uFillTx/>
                    <a:latin typeface="+mn-ea"/>
                  </a:rPr>
                  <a:t>再利用が可能</a:t>
                </a:r>
                <a:endParaRPr kumimoji="0" lang="en-US" altLang="ja-JP" sz="1600" b="1" i="0" u="none" strike="noStrike" kern="0" cap="none" spc="0" normalizeH="0" baseline="0" noProof="0" dirty="0" smtClean="0">
                  <a:ln>
                    <a:noFill/>
                  </a:ln>
                  <a:effectLst/>
                  <a:uLnTx/>
                  <a:uFillTx/>
                  <a:latin typeface="+mn-ea"/>
                </a:endParaRPr>
              </a:p>
            </p:txBody>
          </p:sp>
        </p:grpSp>
        <p:sp>
          <p:nvSpPr>
            <p:cNvPr id="9" name="角丸四角形吹き出し 8"/>
            <p:cNvSpPr/>
            <p:nvPr/>
          </p:nvSpPr>
          <p:spPr>
            <a:xfrm>
              <a:off x="737161" y="1740014"/>
              <a:ext cx="1733259" cy="635428"/>
            </a:xfrm>
            <a:prstGeom prst="wedgeRoundRectCallout">
              <a:avLst>
                <a:gd name="adj1" fmla="val -23141"/>
                <a:gd name="adj2" fmla="val 107170"/>
                <a:gd name="adj3" fmla="val 16667"/>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715762" y="1794099"/>
              <a:ext cx="177605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292934"/>
                  </a:solidFill>
                  <a:effectLst/>
                  <a:uLnTx/>
                  <a:uFillTx/>
                  <a:latin typeface="+mn-ea"/>
                </a:rPr>
                <a:t>ロボットに</a:t>
              </a:r>
              <a:r>
                <a:rPr kumimoji="0" lang="en-US" altLang="ja-JP" sz="1400" b="1" i="0" u="none" strike="noStrike" kern="0" cap="none" spc="0" normalizeH="0" baseline="0" noProof="0" dirty="0" smtClean="0">
                  <a:ln>
                    <a:noFill/>
                  </a:ln>
                  <a:solidFill>
                    <a:srgbClr val="292934"/>
                  </a:solidFill>
                  <a:effectLst/>
                  <a:uLnTx/>
                  <a:uFillTx/>
                  <a:latin typeface="+mn-ea"/>
                </a:rPr>
                <a:t/>
              </a:r>
              <a:br>
                <a:rPr kumimoji="0" lang="en-US" altLang="ja-JP" sz="1400" b="1" i="0" u="none" strike="noStrike" kern="0" cap="none" spc="0" normalizeH="0" baseline="0" noProof="0" dirty="0" smtClean="0">
                  <a:ln>
                    <a:noFill/>
                  </a:ln>
                  <a:solidFill>
                    <a:srgbClr val="292934"/>
                  </a:solidFill>
                  <a:effectLst/>
                  <a:uLnTx/>
                  <a:uFillTx/>
                  <a:latin typeface="+mn-ea"/>
                </a:rPr>
              </a:br>
              <a:r>
                <a:rPr kumimoji="0" lang="en-US" altLang="ja-JP" sz="1400" b="1" i="0" u="none" strike="noStrike" kern="0" cap="none" spc="0" normalizeH="0" baseline="0" noProof="0" dirty="0" smtClean="0">
                  <a:ln>
                    <a:noFill/>
                  </a:ln>
                  <a:solidFill>
                    <a:srgbClr val="292934"/>
                  </a:solidFill>
                  <a:effectLst/>
                  <a:uLnTx/>
                  <a:uFillTx/>
                  <a:latin typeface="+mn-ea"/>
                </a:rPr>
                <a:t>FPGA</a:t>
              </a:r>
              <a:r>
                <a:rPr kumimoji="0" lang="ja-JP" altLang="en-US" sz="1400" b="1" i="0" u="none" strike="noStrike" kern="0" cap="none" spc="0" normalizeH="0" baseline="0" noProof="0" dirty="0" smtClean="0">
                  <a:ln>
                    <a:noFill/>
                  </a:ln>
                  <a:solidFill>
                    <a:srgbClr val="292934"/>
                  </a:solidFill>
                  <a:effectLst/>
                  <a:uLnTx/>
                  <a:uFillTx/>
                  <a:latin typeface="+mn-ea"/>
                </a:rPr>
                <a:t>を使用したい</a:t>
              </a:r>
            </a:p>
          </p:txBody>
        </p:sp>
        <p:sp>
          <p:nvSpPr>
            <p:cNvPr id="11" name="角丸四角形 10"/>
            <p:cNvSpPr/>
            <p:nvPr/>
          </p:nvSpPr>
          <p:spPr>
            <a:xfrm>
              <a:off x="2207735" y="4250024"/>
              <a:ext cx="2608001" cy="676802"/>
            </a:xfrm>
            <a:prstGeom prst="roundRect">
              <a:avLst/>
            </a:prstGeom>
            <a:solidFill>
              <a:schemeClr val="accent1">
                <a:lumMod val="60000"/>
                <a:lumOff val="4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ja-JP" altLang="en-US" b="1" kern="0" dirty="0">
                  <a:solidFill>
                    <a:schemeClr val="tx1"/>
                  </a:solidFill>
                  <a:latin typeface="+mn-ea"/>
                </a:rPr>
                <a:t>技術者が行うのは</a:t>
              </a:r>
              <a:endParaRPr kumimoji="0" lang="en-US" altLang="ja-JP" b="1" kern="0" dirty="0">
                <a:solidFill>
                  <a:schemeClr val="tx1"/>
                </a:solidFill>
                <a:latin typeface="+mn-ea"/>
              </a:endParaRPr>
            </a:p>
            <a:p>
              <a:pPr lvl="0" algn="ctr">
                <a:defRPr/>
              </a:pPr>
              <a:r>
                <a:rPr kumimoji="0" lang="ja-JP" altLang="en-US" b="1" kern="0" dirty="0">
                  <a:solidFill>
                    <a:schemeClr val="tx1"/>
                  </a:solidFill>
                  <a:latin typeface="+mn-ea"/>
                </a:rPr>
                <a:t>簡易な入出力設定のみ</a:t>
              </a:r>
              <a:endParaRPr kumimoji="0" lang="en-US" altLang="ja-JP" b="1" kern="0" dirty="0">
                <a:solidFill>
                  <a:schemeClr val="tx1"/>
                </a:solidFill>
                <a:latin typeface="+mn-ea"/>
              </a:endParaRPr>
            </a:p>
          </p:txBody>
        </p:sp>
        <p:sp>
          <p:nvSpPr>
            <p:cNvPr id="14" name="角丸四角形 13"/>
            <p:cNvSpPr/>
            <p:nvPr/>
          </p:nvSpPr>
          <p:spPr>
            <a:xfrm>
              <a:off x="3603137" y="3190541"/>
              <a:ext cx="1603831" cy="861584"/>
            </a:xfrm>
            <a:prstGeom prst="roundRect">
              <a:avLst>
                <a:gd name="adj" fmla="val 6981"/>
              </a:avLst>
            </a:prstGeom>
            <a:solidFill>
              <a:schemeClr val="accent5">
                <a:lumMod val="40000"/>
                <a:lumOff val="60000"/>
              </a:scheme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下矢印 14"/>
            <p:cNvSpPr/>
            <p:nvPr/>
          </p:nvSpPr>
          <p:spPr>
            <a:xfrm rot="16200000">
              <a:off x="2963471" y="3318882"/>
              <a:ext cx="534241" cy="562288"/>
            </a:xfrm>
            <a:prstGeom prst="downArrow">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2926978" y="3456301"/>
              <a:ext cx="543739" cy="307777"/>
            </a:xfrm>
            <a:prstGeom prst="rect">
              <a:avLst/>
            </a:prstGeom>
          </p:spPr>
          <p:txBody>
            <a:bodyPr wrap="none">
              <a:spAutoFit/>
            </a:bodyPr>
            <a:lstStyle/>
            <a:p>
              <a:r>
                <a:rPr kumimoji="0" lang="ja-JP" altLang="en-US" sz="1400" b="1" kern="0" dirty="0">
                  <a:solidFill>
                    <a:srgbClr val="292934"/>
                  </a:solidFill>
                  <a:latin typeface="+mn-ea"/>
                </a:rPr>
                <a:t>生成</a:t>
              </a:r>
              <a:endParaRPr lang="ja-JP" altLang="en-US" sz="1400" dirty="0"/>
            </a:p>
          </p:txBody>
        </p:sp>
        <p:grpSp>
          <p:nvGrpSpPr>
            <p:cNvPr id="24" name="グループ化 23"/>
            <p:cNvGrpSpPr/>
            <p:nvPr/>
          </p:nvGrpSpPr>
          <p:grpSpPr>
            <a:xfrm>
              <a:off x="3697300" y="3313784"/>
              <a:ext cx="459839" cy="438685"/>
              <a:chOff x="4888117" y="3436193"/>
              <a:chExt cx="559223" cy="565973"/>
            </a:xfrm>
          </p:grpSpPr>
          <p:grpSp>
            <p:nvGrpSpPr>
              <p:cNvPr id="21" name="グループ化 20"/>
              <p:cNvGrpSpPr/>
              <p:nvPr/>
            </p:nvGrpSpPr>
            <p:grpSpPr>
              <a:xfrm rot="16200000">
                <a:off x="5070356" y="3571210"/>
                <a:ext cx="290838" cy="430540"/>
                <a:chOff x="4987355" y="2365402"/>
                <a:chExt cx="1169742" cy="2089174"/>
              </a:xfrm>
            </p:grpSpPr>
            <p:sp>
              <p:nvSpPr>
                <p:cNvPr id="18" name="曲折矢印 17"/>
                <p:cNvSpPr/>
                <p:nvPr/>
              </p:nvSpPr>
              <p:spPr>
                <a:xfrm>
                  <a:off x="4987355" y="2508564"/>
                  <a:ext cx="855546" cy="1946012"/>
                </a:xfrm>
                <a:prstGeom prst="bentArrow">
                  <a:avLst>
                    <a:gd name="adj1" fmla="val 25000"/>
                    <a:gd name="adj2" fmla="val 9706"/>
                    <a:gd name="adj3" fmla="val 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9"/>
                <p:cNvSpPr/>
                <p:nvPr/>
              </p:nvSpPr>
              <p:spPr>
                <a:xfrm>
                  <a:off x="5750536" y="2365402"/>
                  <a:ext cx="406561" cy="4874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5" name="グループ化 54"/>
              <p:cNvGrpSpPr/>
              <p:nvPr/>
            </p:nvGrpSpPr>
            <p:grpSpPr>
              <a:xfrm rot="5400000">
                <a:off x="4906056" y="3525360"/>
                <a:ext cx="289681" cy="325559"/>
                <a:chOff x="4992007" y="2365402"/>
                <a:chExt cx="1165090" cy="1579761"/>
              </a:xfrm>
            </p:grpSpPr>
            <p:sp>
              <p:nvSpPr>
                <p:cNvPr id="56" name="曲折矢印 55"/>
                <p:cNvSpPr/>
                <p:nvPr/>
              </p:nvSpPr>
              <p:spPr>
                <a:xfrm>
                  <a:off x="4992007" y="2508564"/>
                  <a:ext cx="850893" cy="1436599"/>
                </a:xfrm>
                <a:prstGeom prst="bentArrow">
                  <a:avLst>
                    <a:gd name="adj1" fmla="val 25000"/>
                    <a:gd name="adj2" fmla="val 9706"/>
                    <a:gd name="adj3" fmla="val 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7" name="円/楕円 56"/>
                <p:cNvSpPr/>
                <p:nvPr/>
              </p:nvSpPr>
              <p:spPr>
                <a:xfrm>
                  <a:off x="5750536" y="2365402"/>
                  <a:ext cx="406561" cy="4874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0" name="円/楕円 59"/>
              <p:cNvSpPr/>
              <p:nvPr/>
            </p:nvSpPr>
            <p:spPr>
              <a:xfrm rot="5400000">
                <a:off x="5219547" y="3586383"/>
                <a:ext cx="101085" cy="100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5249730" y="3450714"/>
                <a:ext cx="45719" cy="16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角丸四角形 22"/>
              <p:cNvSpPr/>
              <p:nvPr/>
            </p:nvSpPr>
            <p:spPr>
              <a:xfrm>
                <a:off x="4888118" y="3436193"/>
                <a:ext cx="542925" cy="56597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320319" y="3747080"/>
                <a:ext cx="1270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円/楕円 63"/>
              <p:cNvSpPr/>
              <p:nvPr/>
            </p:nvSpPr>
            <p:spPr>
              <a:xfrm rot="5400000">
                <a:off x="5236086" y="3721739"/>
                <a:ext cx="101085" cy="100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0" name="グループ化 49"/>
            <p:cNvGrpSpPr/>
            <p:nvPr/>
          </p:nvGrpSpPr>
          <p:grpSpPr>
            <a:xfrm>
              <a:off x="4535567" y="3268166"/>
              <a:ext cx="533400" cy="533401"/>
              <a:chOff x="5179436" y="3505282"/>
              <a:chExt cx="533400" cy="533401"/>
            </a:xfrm>
          </p:grpSpPr>
          <p:sp>
            <p:nvSpPr>
              <p:cNvPr id="43" name="正方形/長方形 42"/>
              <p:cNvSpPr/>
              <p:nvPr/>
            </p:nvSpPr>
            <p:spPr>
              <a:xfrm>
                <a:off x="5254746" y="3573519"/>
                <a:ext cx="176721" cy="17672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p:cNvSpPr/>
              <p:nvPr/>
            </p:nvSpPr>
            <p:spPr>
              <a:xfrm>
                <a:off x="5472965" y="3573519"/>
                <a:ext cx="176721" cy="17672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p:cNvSpPr/>
              <p:nvPr/>
            </p:nvSpPr>
            <p:spPr>
              <a:xfrm>
                <a:off x="5472867" y="3793698"/>
                <a:ext cx="176721" cy="17672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p:cNvSpPr/>
              <p:nvPr/>
            </p:nvSpPr>
            <p:spPr>
              <a:xfrm>
                <a:off x="5252951" y="3793698"/>
                <a:ext cx="176721" cy="17672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8" name="グループ化 47"/>
              <p:cNvGrpSpPr/>
              <p:nvPr/>
            </p:nvGrpSpPr>
            <p:grpSpPr>
              <a:xfrm>
                <a:off x="5179436" y="3593510"/>
                <a:ext cx="533400" cy="136737"/>
                <a:chOff x="4930775" y="3540547"/>
                <a:chExt cx="533400" cy="136737"/>
              </a:xfrm>
            </p:grpSpPr>
            <p:cxnSp>
              <p:nvCxnSpPr>
                <p:cNvPr id="45" name="直線コネクタ 44"/>
                <p:cNvCxnSpPr/>
                <p:nvPr/>
              </p:nvCxnSpPr>
              <p:spPr>
                <a:xfrm>
                  <a:off x="4930775" y="3540547"/>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4930775" y="3608916"/>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4930775" y="3677284"/>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p:cNvGrpSpPr/>
              <p:nvPr/>
            </p:nvGrpSpPr>
            <p:grpSpPr>
              <a:xfrm>
                <a:off x="5179436" y="3816054"/>
                <a:ext cx="533400" cy="136737"/>
                <a:chOff x="4930775" y="3540547"/>
                <a:chExt cx="533400" cy="136737"/>
              </a:xfrm>
            </p:grpSpPr>
            <p:cxnSp>
              <p:nvCxnSpPr>
                <p:cNvPr id="90" name="直線コネクタ 89"/>
                <p:cNvCxnSpPr/>
                <p:nvPr/>
              </p:nvCxnSpPr>
              <p:spPr>
                <a:xfrm>
                  <a:off x="4930775" y="3540547"/>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4930775" y="3608916"/>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4930775" y="3677284"/>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3" name="グループ化 92"/>
              <p:cNvGrpSpPr/>
              <p:nvPr/>
            </p:nvGrpSpPr>
            <p:grpSpPr>
              <a:xfrm rot="5400000">
                <a:off x="5296230" y="3703613"/>
                <a:ext cx="533400" cy="136737"/>
                <a:chOff x="4930775" y="3540547"/>
                <a:chExt cx="533400" cy="136737"/>
              </a:xfrm>
            </p:grpSpPr>
            <p:cxnSp>
              <p:nvCxnSpPr>
                <p:cNvPr id="94" name="直線コネクタ 93"/>
                <p:cNvCxnSpPr/>
                <p:nvPr/>
              </p:nvCxnSpPr>
              <p:spPr>
                <a:xfrm>
                  <a:off x="4930775" y="3540547"/>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4930775" y="3608916"/>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4930775" y="3677284"/>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 name="グループ化 96"/>
              <p:cNvGrpSpPr/>
              <p:nvPr/>
            </p:nvGrpSpPr>
            <p:grpSpPr>
              <a:xfrm rot="5400000">
                <a:off x="5074610" y="3703614"/>
                <a:ext cx="533400" cy="136737"/>
                <a:chOff x="4930775" y="3540547"/>
                <a:chExt cx="533400" cy="136737"/>
              </a:xfrm>
            </p:grpSpPr>
            <p:cxnSp>
              <p:nvCxnSpPr>
                <p:cNvPr id="98" name="直線コネクタ 97"/>
                <p:cNvCxnSpPr/>
                <p:nvPr/>
              </p:nvCxnSpPr>
              <p:spPr>
                <a:xfrm>
                  <a:off x="4930775" y="3540547"/>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a:off x="4930775" y="3608916"/>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4930775" y="3677284"/>
                  <a:ext cx="533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9" name="十字形 48"/>
            <p:cNvSpPr/>
            <p:nvPr/>
          </p:nvSpPr>
          <p:spPr>
            <a:xfrm>
              <a:off x="4274485" y="3548565"/>
              <a:ext cx="158285" cy="156918"/>
            </a:xfrm>
            <a:prstGeom prst="plus">
              <a:avLst>
                <a:gd name="adj" fmla="val 4531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p:cNvSpPr/>
            <p:nvPr/>
          </p:nvSpPr>
          <p:spPr>
            <a:xfrm>
              <a:off x="3670040" y="3760488"/>
              <a:ext cx="495649" cy="307777"/>
            </a:xfrm>
            <a:prstGeom prst="rect">
              <a:avLst/>
            </a:prstGeom>
          </p:spPr>
          <p:txBody>
            <a:bodyPr wrap="none">
              <a:spAutoFit/>
            </a:bodyPr>
            <a:lstStyle/>
            <a:p>
              <a:r>
                <a:rPr kumimoji="0" lang="en-US" altLang="ja-JP" sz="1400" b="1" kern="0" dirty="0" smtClean="0">
                  <a:solidFill>
                    <a:srgbClr val="292934"/>
                  </a:solidFill>
                  <a:latin typeface="+mn-ea"/>
                </a:rPr>
                <a:t>SW</a:t>
              </a:r>
              <a:endParaRPr lang="ja-JP" altLang="en-US" sz="1400" dirty="0"/>
            </a:p>
          </p:txBody>
        </p:sp>
        <p:sp>
          <p:nvSpPr>
            <p:cNvPr id="102" name="正方形/長方形 101"/>
            <p:cNvSpPr/>
            <p:nvPr/>
          </p:nvSpPr>
          <p:spPr>
            <a:xfrm>
              <a:off x="4483488" y="3768777"/>
              <a:ext cx="691215" cy="307777"/>
            </a:xfrm>
            <a:prstGeom prst="rect">
              <a:avLst/>
            </a:prstGeom>
          </p:spPr>
          <p:txBody>
            <a:bodyPr wrap="none">
              <a:spAutoFit/>
            </a:bodyPr>
            <a:lstStyle/>
            <a:p>
              <a:r>
                <a:rPr kumimoji="0" lang="en-US" altLang="ja-JP" sz="1400" b="1" kern="0" dirty="0" smtClean="0">
                  <a:solidFill>
                    <a:srgbClr val="292934"/>
                  </a:solidFill>
                  <a:latin typeface="+mn-ea"/>
                </a:rPr>
                <a:t>FPGA</a:t>
              </a:r>
              <a:endParaRPr lang="ja-JP" altLang="en-US" sz="1400" dirty="0"/>
            </a:p>
          </p:txBody>
        </p:sp>
        <p:sp>
          <p:nvSpPr>
            <p:cNvPr id="104" name="角丸四角形 103"/>
            <p:cNvSpPr/>
            <p:nvPr/>
          </p:nvSpPr>
          <p:spPr>
            <a:xfrm>
              <a:off x="3920181" y="2687742"/>
              <a:ext cx="575290" cy="340519"/>
            </a:xfrm>
            <a:prstGeom prst="roundRect">
              <a:avLst/>
            </a:prstGeom>
            <a:noFill/>
          </p:spPr>
          <p:txBody>
            <a:bodyPr wrap="none">
              <a:spAutoFit/>
            </a:bodyPr>
            <a:lstStyle/>
            <a:p>
              <a:r>
                <a:rPr kumimoji="0" lang="ja-JP" altLang="en-US" sz="1400" b="1" kern="0" dirty="0">
                  <a:latin typeface="+mn-ea"/>
                </a:rPr>
                <a:t>導入</a:t>
              </a:r>
              <a:endParaRPr lang="ja-JP" altLang="en-US" sz="1400" dirty="0"/>
            </a:p>
          </p:txBody>
        </p:sp>
        <p:grpSp>
          <p:nvGrpSpPr>
            <p:cNvPr id="51" name="グループ化 50"/>
            <p:cNvGrpSpPr/>
            <p:nvPr/>
          </p:nvGrpSpPr>
          <p:grpSpPr>
            <a:xfrm>
              <a:off x="5630759" y="4183113"/>
              <a:ext cx="2685488" cy="745728"/>
              <a:chOff x="2082223" y="5346858"/>
              <a:chExt cx="2685488" cy="745728"/>
            </a:xfrm>
          </p:grpSpPr>
          <p:sp>
            <p:nvSpPr>
              <p:cNvPr id="105" name="角丸四角形吹き出し 104"/>
              <p:cNvSpPr/>
              <p:nvPr/>
            </p:nvSpPr>
            <p:spPr>
              <a:xfrm>
                <a:off x="2192657" y="5346858"/>
                <a:ext cx="2555360" cy="745728"/>
              </a:xfrm>
              <a:prstGeom prst="wedgeRoundRectCallout">
                <a:avLst>
                  <a:gd name="adj1" fmla="val -76277"/>
                  <a:gd name="adj2" fmla="val -120407"/>
                  <a:gd name="adj3" fmla="val 16667"/>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テキスト ボックス 78"/>
              <p:cNvSpPr txBox="1"/>
              <p:nvPr/>
            </p:nvSpPr>
            <p:spPr>
              <a:xfrm>
                <a:off x="2082223" y="5458327"/>
                <a:ext cx="268548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smtClean="0">
                    <a:ln>
                      <a:noFill/>
                    </a:ln>
                    <a:solidFill>
                      <a:srgbClr val="292934"/>
                    </a:solidFill>
                    <a:effectLst/>
                    <a:uLnTx/>
                    <a:uFillTx/>
                    <a:latin typeface="+mn-ea"/>
                  </a:rPr>
                  <a:t>FPGA</a:t>
                </a:r>
                <a:r>
                  <a:rPr kumimoji="0" lang="ja-JP" altLang="en-US" sz="1400" b="1" i="0" u="none" strike="noStrike" kern="0" cap="none" spc="0" normalizeH="0" baseline="0" noProof="0" dirty="0" smtClean="0">
                    <a:ln>
                      <a:noFill/>
                    </a:ln>
                    <a:solidFill>
                      <a:srgbClr val="292934"/>
                    </a:solidFill>
                    <a:effectLst/>
                    <a:uLnTx/>
                    <a:uFillTx/>
                    <a:latin typeface="+mn-ea"/>
                  </a:rPr>
                  <a:t>を用いて実装した処理</a:t>
                </a:r>
                <a:r>
                  <a:rPr kumimoji="0" lang="en-US" altLang="ja-JP" sz="1400" b="1" i="0" u="none" strike="noStrike" kern="0" cap="none" spc="0" normalizeH="0" baseline="0" noProof="0" dirty="0" smtClean="0">
                    <a:ln>
                      <a:noFill/>
                    </a:ln>
                    <a:solidFill>
                      <a:srgbClr val="292934"/>
                    </a:solidFill>
                    <a:effectLst/>
                    <a:uLnTx/>
                    <a:uFillTx/>
                    <a:latin typeface="+mn-ea"/>
                  </a:rPr>
                  <a:t/>
                </a:r>
                <a:br>
                  <a:rPr kumimoji="0" lang="en-US" altLang="ja-JP" sz="1400" b="1" i="0" u="none" strike="noStrike" kern="0" cap="none" spc="0" normalizeH="0" baseline="0" noProof="0" dirty="0" smtClean="0">
                    <a:ln>
                      <a:noFill/>
                    </a:ln>
                    <a:solidFill>
                      <a:srgbClr val="292934"/>
                    </a:solidFill>
                    <a:effectLst/>
                    <a:uLnTx/>
                    <a:uFillTx/>
                    <a:latin typeface="+mn-ea"/>
                  </a:rPr>
                </a:br>
                <a:r>
                  <a:rPr kumimoji="0" lang="ja-JP" altLang="en-US" sz="1400" b="1" i="0" u="none" strike="noStrike" kern="0" cap="none" spc="0" normalizeH="0" baseline="0" noProof="0" dirty="0" smtClean="0">
                    <a:ln>
                      <a:noFill/>
                    </a:ln>
                    <a:solidFill>
                      <a:srgbClr val="292934"/>
                    </a:solidFill>
                    <a:effectLst/>
                    <a:uLnTx/>
                    <a:uFillTx/>
                    <a:latin typeface="+mn-ea"/>
                  </a:rPr>
                  <a:t>（</a:t>
                </a:r>
                <a:r>
                  <a:rPr kumimoji="0" lang="en-US" altLang="ja-JP" sz="1400" b="1" i="0" u="none" strike="noStrike" kern="0" cap="none" spc="0" normalizeH="0" baseline="0" noProof="0" dirty="0" smtClean="0">
                    <a:ln>
                      <a:noFill/>
                    </a:ln>
                    <a:solidFill>
                      <a:srgbClr val="292934"/>
                    </a:solidFill>
                    <a:effectLst/>
                    <a:uLnTx/>
                    <a:uFillTx/>
                    <a:latin typeface="+mn-ea"/>
                  </a:rPr>
                  <a:t>HW</a:t>
                </a:r>
                <a:r>
                  <a:rPr kumimoji="0" lang="ja-JP" altLang="en-US" sz="1400" b="1" i="0" u="none" strike="noStrike" kern="0" cap="none" spc="0" normalizeH="0" baseline="0" noProof="0" dirty="0" smtClean="0">
                    <a:ln>
                      <a:noFill/>
                    </a:ln>
                    <a:solidFill>
                      <a:srgbClr val="292934"/>
                    </a:solidFill>
                    <a:effectLst/>
                    <a:uLnTx/>
                    <a:uFillTx/>
                    <a:latin typeface="+mn-ea"/>
                  </a:rPr>
                  <a:t>回路）のコンポーネント</a:t>
                </a:r>
              </a:p>
            </p:txBody>
          </p:sp>
        </p:grpSp>
        <p:pic>
          <p:nvPicPr>
            <p:cNvPr id="53" name="図 52"/>
            <p:cNvPicPr>
              <a:picLocks noChangeAspect="1"/>
            </p:cNvPicPr>
            <p:nvPr/>
          </p:nvPicPr>
          <p:blipFill>
            <a:blip r:embed="rId4"/>
            <a:stretch>
              <a:fillRect/>
            </a:stretch>
          </p:blipFill>
          <p:spPr>
            <a:xfrm>
              <a:off x="5137414" y="1387641"/>
              <a:ext cx="944881" cy="563363"/>
            </a:xfrm>
            <a:prstGeom prst="rect">
              <a:avLst/>
            </a:prstGeom>
          </p:spPr>
        </p:pic>
      </p:grpSp>
      <p:sp>
        <p:nvSpPr>
          <p:cNvPr id="219" name="コンテンツ プレースホルダー 2"/>
          <p:cNvSpPr>
            <a:spLocks noGrp="1"/>
          </p:cNvSpPr>
          <p:nvPr>
            <p:ph idx="1"/>
          </p:nvPr>
        </p:nvSpPr>
        <p:spPr>
          <a:xfrm>
            <a:off x="127592" y="4950413"/>
            <a:ext cx="8910083" cy="1687954"/>
          </a:xfrm>
        </p:spPr>
        <p:txBody>
          <a:bodyPr>
            <a:normAutofit/>
          </a:bodyPr>
          <a:lstStyle/>
          <a:p>
            <a:r>
              <a:rPr kumimoji="1" lang="ja-JP" altLang="en-US" dirty="0" smtClean="0"/>
              <a:t>ポイント</a:t>
            </a:r>
            <a:endParaRPr kumimoji="1" lang="en-US" altLang="ja-JP" dirty="0" smtClean="0"/>
          </a:p>
          <a:p>
            <a:pPr lvl="1"/>
            <a:r>
              <a:rPr lang="en-US" altLang="ja-JP" dirty="0" smtClean="0"/>
              <a:t>3</a:t>
            </a:r>
            <a:r>
              <a:rPr lang="ja-JP" altLang="en-US" dirty="0" smtClean="0"/>
              <a:t>色＋色の濃淡で全体に統一感を出す</a:t>
            </a:r>
            <a:endParaRPr lang="en-US" altLang="ja-JP" dirty="0" smtClean="0"/>
          </a:p>
          <a:p>
            <a:pPr lvl="1"/>
            <a:r>
              <a:rPr kumimoji="1" lang="ja-JP" altLang="en-US" dirty="0"/>
              <a:t>吹き出</a:t>
            </a:r>
            <a:r>
              <a:rPr kumimoji="1" lang="ja-JP" altLang="en-US" dirty="0" smtClean="0"/>
              <a:t>しは</a:t>
            </a:r>
            <a:r>
              <a:rPr kumimoji="1" lang="ja-JP" altLang="en-US" b="1" dirty="0" smtClean="0"/>
              <a:t>グレー</a:t>
            </a:r>
            <a:r>
              <a:rPr kumimoji="1" lang="ja-JP" altLang="en-US" dirty="0" smtClean="0"/>
              <a:t>にすることによって図を邪魔しない</a:t>
            </a:r>
            <a:endParaRPr kumimoji="1" lang="en-US" altLang="ja-JP" dirty="0" smtClean="0"/>
          </a:p>
          <a:p>
            <a:pPr lvl="1"/>
            <a:endParaRPr kumimoji="1" lang="ja-JP" altLang="en-US" dirty="0"/>
          </a:p>
        </p:txBody>
      </p:sp>
      <p:sp>
        <p:nvSpPr>
          <p:cNvPr id="221" name="下矢印 220"/>
          <p:cNvSpPr/>
          <p:nvPr/>
        </p:nvSpPr>
        <p:spPr>
          <a:xfrm rot="16200000">
            <a:off x="1567858" y="3176709"/>
            <a:ext cx="534241" cy="562288"/>
          </a:xfrm>
          <a:prstGeom prst="downArrow">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92630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先生方のスライド紹介</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kumimoji="1" lang="ja-JP" altLang="en-US" dirty="0" smtClean="0"/>
              <a:t>横田先生</a:t>
            </a:r>
            <a:endParaRPr kumimoji="1" lang="en-US" altLang="ja-JP" dirty="0" smtClean="0"/>
          </a:p>
          <a:p>
            <a:pPr lvl="1"/>
            <a:r>
              <a:rPr kumimoji="1" lang="ja-JP" altLang="en-US" dirty="0" smtClean="0"/>
              <a:t>美しい・圧巻のネットワーク構成図</a:t>
            </a:r>
            <a:endParaRPr kumimoji="1" lang="en-US" altLang="ja-JP" dirty="0" smtClean="0"/>
          </a:p>
          <a:p>
            <a:pPr lvl="1"/>
            <a:r>
              <a:rPr lang="en-US" altLang="ja-JP" dirty="0"/>
              <a:t>Entropy </a:t>
            </a:r>
            <a:r>
              <a:rPr lang="en-US" altLang="ja-JP" dirty="0" smtClean="0"/>
              <a:t>Throttling : towards </a:t>
            </a:r>
            <a:r>
              <a:rPr lang="en-US" altLang="ja-JP" dirty="0"/>
              <a:t>Global Congestion </a:t>
            </a:r>
            <a:r>
              <a:rPr lang="en-US" altLang="ja-JP" dirty="0" smtClean="0"/>
              <a:t>Control of </a:t>
            </a:r>
            <a:r>
              <a:rPr lang="en-US" altLang="ja-JP" dirty="0"/>
              <a:t>Interconnection </a:t>
            </a:r>
            <a:r>
              <a:rPr lang="en-US" altLang="ja-JP" dirty="0" smtClean="0"/>
              <a:t>Networks, CANDER2015</a:t>
            </a:r>
            <a:endParaRPr kumimoji="1" lang="en-US" altLang="ja-JP" dirty="0" smtClean="0"/>
          </a:p>
          <a:p>
            <a:endParaRPr lang="en-US" altLang="ja-JP" dirty="0" smtClean="0"/>
          </a:p>
          <a:p>
            <a:r>
              <a:rPr lang="ja-JP" altLang="en-US" dirty="0" smtClean="0"/>
              <a:t>大津先生</a:t>
            </a:r>
            <a:endParaRPr lang="en-US" altLang="ja-JP" dirty="0" smtClean="0"/>
          </a:p>
          <a:p>
            <a:pPr lvl="1"/>
            <a:r>
              <a:rPr lang="ja-JP" altLang="en-US" dirty="0" smtClean="0"/>
              <a:t>評価結果の分かりやすい解説</a:t>
            </a:r>
            <a:endParaRPr lang="en-US" altLang="ja-JP" dirty="0" smtClean="0"/>
          </a:p>
          <a:p>
            <a:pPr lvl="1"/>
            <a:r>
              <a:rPr lang="en-US" altLang="ja-JP" dirty="0"/>
              <a:t>Empirical Performance Study of Speculative Parallel </a:t>
            </a:r>
            <a:r>
              <a:rPr lang="en-US" altLang="ja-JP" dirty="0" err="1" smtClean="0"/>
              <a:t>rocessing</a:t>
            </a:r>
            <a:r>
              <a:rPr lang="en-US" altLang="ja-JP" dirty="0" smtClean="0"/>
              <a:t> </a:t>
            </a:r>
            <a:r>
              <a:rPr lang="en-US" altLang="ja-JP" dirty="0"/>
              <a:t>on Commercial Multi-core CPU with Hardware Transactional </a:t>
            </a:r>
            <a:r>
              <a:rPr lang="en-US" altLang="ja-JP" dirty="0" smtClean="0"/>
              <a:t>Memory, SEPS2015</a:t>
            </a:r>
          </a:p>
          <a:p>
            <a:pPr marL="154305" lvl="1" indent="0">
              <a:buNone/>
            </a:pPr>
            <a:endParaRPr kumimoji="1" lang="en-US" altLang="ja-JP" dirty="0" smtClean="0"/>
          </a:p>
          <a:p>
            <a:r>
              <a:rPr kumimoji="1" lang="ja-JP" altLang="en-US" dirty="0" smtClean="0"/>
              <a:t>大川先生</a:t>
            </a:r>
            <a:endParaRPr kumimoji="1" lang="en-US" altLang="ja-JP" dirty="0" smtClean="0"/>
          </a:p>
          <a:p>
            <a:pPr lvl="1"/>
            <a:r>
              <a:rPr kumimoji="1" lang="ja-JP" altLang="en-US" dirty="0" smtClean="0"/>
              <a:t>概念を図に落とし込む</a:t>
            </a:r>
            <a:endParaRPr kumimoji="1" lang="en-US" altLang="ja-JP" dirty="0" smtClean="0"/>
          </a:p>
          <a:p>
            <a:pPr lvl="1"/>
            <a:r>
              <a:rPr lang="en-US" altLang="ja-JP" dirty="0"/>
              <a:t>Android</a:t>
            </a:r>
            <a:r>
              <a:rPr lang="ja-JP" altLang="en-US" dirty="0"/>
              <a:t>アプリケーションと</a:t>
            </a:r>
            <a:r>
              <a:rPr lang="en-US" altLang="ja-JP" dirty="0"/>
              <a:t>FPGA</a:t>
            </a:r>
            <a:r>
              <a:rPr lang="ja-JP" altLang="en-US" dirty="0"/>
              <a:t>の連携を支援</a:t>
            </a:r>
            <a:r>
              <a:rPr lang="ja-JP" altLang="en-US" dirty="0" smtClean="0"/>
              <a:t>するハード</a:t>
            </a:r>
            <a:r>
              <a:rPr lang="ja-JP" altLang="en-US" dirty="0"/>
              <a:t>・ソフト混在設計</a:t>
            </a:r>
            <a:r>
              <a:rPr lang="ja-JP" altLang="en-US" dirty="0" smtClean="0"/>
              <a:t>環境，</a:t>
            </a:r>
            <a:r>
              <a:rPr lang="en-US" altLang="ja-JP" dirty="0" smtClean="0"/>
              <a:t>ETNET2014</a:t>
            </a:r>
            <a:endParaRPr kumimoji="1" lang="ja-JP" altLang="en-US" dirty="0"/>
          </a:p>
        </p:txBody>
      </p:sp>
      <p:sp>
        <p:nvSpPr>
          <p:cNvPr id="4" name="日付プレースホルダー 3"/>
          <p:cNvSpPr>
            <a:spLocks noGrp="1"/>
          </p:cNvSpPr>
          <p:nvPr>
            <p:ph type="dt" sz="half" idx="10"/>
          </p:nvPr>
        </p:nvSpPr>
        <p:spPr/>
        <p:txBody>
          <a:bodyPr/>
          <a:lstStyle/>
          <a:p>
            <a:fld id="{E6678081-2C0E-734F-BDA1-85C2A84C0467}"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31</a:t>
            </a:fld>
            <a:endParaRPr kumimoji="1" lang="ja-JP" altLang="en-US" dirty="0"/>
          </a:p>
        </p:txBody>
      </p:sp>
    </p:spTree>
    <p:extLst>
      <p:ext uri="{BB962C8B-B14F-4D97-AF65-F5344CB8AC3E}">
        <p14:creationId xmlns:p14="http://schemas.microsoft.com/office/powerpoint/2010/main" val="2598043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卒論の進め方</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F9DEAD30-C18A-3141-8257-990684AD5B3F}"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BD84B515-6EF4-D642-B309-5ED90DAA2A6E}" type="slidenum">
              <a:rPr kumimoji="1" lang="ja-JP" altLang="en-US" smtClean="0"/>
              <a:t>32</a:t>
            </a:fld>
            <a:endParaRPr kumimoji="1" lang="ja-JP" altLang="en-US" dirty="0"/>
          </a:p>
        </p:txBody>
      </p:sp>
    </p:spTree>
    <p:extLst>
      <p:ext uri="{BB962C8B-B14F-4D97-AF65-F5344CB8AC3E}">
        <p14:creationId xmlns:p14="http://schemas.microsoft.com/office/powerpoint/2010/main" val="1201856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smtClean="0"/>
              <a:t>卒論の初歩</a:t>
            </a:r>
            <a:endParaRPr kumimoji="1" lang="ja-JP" altLang="en-US" dirty="0"/>
          </a:p>
        </p:txBody>
      </p:sp>
      <p:sp>
        <p:nvSpPr>
          <p:cNvPr id="8" name="コンテンツ プレースホルダー 7"/>
          <p:cNvSpPr>
            <a:spLocks noGrp="1"/>
          </p:cNvSpPr>
          <p:nvPr>
            <p:ph idx="1"/>
          </p:nvPr>
        </p:nvSpPr>
        <p:spPr/>
        <p:txBody>
          <a:bodyPr>
            <a:normAutofit fontScale="92500" lnSpcReduction="10000"/>
          </a:bodyPr>
          <a:lstStyle/>
          <a:p>
            <a:pPr marL="0" indent="0">
              <a:buNone/>
            </a:pPr>
            <a:r>
              <a:rPr lang="ja-JP" altLang="en-US" b="1" dirty="0" smtClean="0"/>
              <a:t>まずは</a:t>
            </a:r>
            <a:endParaRPr lang="en-US" altLang="ja-JP" b="1" dirty="0" smtClean="0"/>
          </a:p>
          <a:p>
            <a:r>
              <a:rPr lang="ja-JP" altLang="en-US" dirty="0" smtClean="0"/>
              <a:t>自分</a:t>
            </a:r>
            <a:r>
              <a:rPr lang="ja-JP" altLang="en-US" dirty="0"/>
              <a:t>の研究に関する知識の蓄積</a:t>
            </a:r>
            <a:endParaRPr lang="en-US" altLang="ja-JP" dirty="0"/>
          </a:p>
          <a:p>
            <a:pPr lvl="1"/>
            <a:r>
              <a:rPr lang="ja-JP" altLang="en-US" dirty="0"/>
              <a:t>先輩や関連研究の論文</a:t>
            </a:r>
            <a:endParaRPr lang="en-US" altLang="ja-JP" dirty="0"/>
          </a:p>
          <a:p>
            <a:pPr lvl="1"/>
            <a:r>
              <a:rPr lang="ja-JP" altLang="en-US" dirty="0"/>
              <a:t>関連書籍</a:t>
            </a:r>
            <a:endParaRPr lang="en-US" altLang="ja-JP" dirty="0"/>
          </a:p>
          <a:p>
            <a:pPr lvl="1"/>
            <a:r>
              <a:rPr lang="ja-JP" altLang="en-US" dirty="0"/>
              <a:t>先輩の</a:t>
            </a:r>
            <a:r>
              <a:rPr lang="en-US" altLang="ja-JP" dirty="0"/>
              <a:t>wiki(</a:t>
            </a:r>
            <a:r>
              <a:rPr lang="ja-JP" altLang="en-US" dirty="0"/>
              <a:t>役立つコマンド等載っていたりする</a:t>
            </a:r>
            <a:r>
              <a:rPr lang="en-US" altLang="ja-JP" dirty="0"/>
              <a:t>)</a:t>
            </a:r>
          </a:p>
          <a:p>
            <a:pPr marL="274320" lvl="1" indent="0">
              <a:buNone/>
            </a:pPr>
            <a:r>
              <a:rPr lang="en-US" altLang="ja-JP" dirty="0"/>
              <a:t>※</a:t>
            </a:r>
            <a:r>
              <a:rPr lang="ja-JP" altLang="en-US" dirty="0"/>
              <a:t>ネットの情報は</a:t>
            </a:r>
            <a:r>
              <a:rPr lang="en-US" altLang="ja-JP" dirty="0"/>
              <a:t>100</a:t>
            </a:r>
            <a:r>
              <a:rPr lang="ja-JP" altLang="en-US" dirty="0"/>
              <a:t>％信頼できるものばかりではない</a:t>
            </a:r>
            <a:endParaRPr lang="en-US" altLang="ja-JP" dirty="0"/>
          </a:p>
          <a:p>
            <a:pPr marL="274320" lvl="1" indent="0">
              <a:buNone/>
            </a:pPr>
            <a:r>
              <a:rPr lang="ja-JP" altLang="en-US" dirty="0"/>
              <a:t>　</a:t>
            </a:r>
            <a:r>
              <a:rPr lang="ja-JP" altLang="en-US" dirty="0" smtClean="0"/>
              <a:t>なるべく</a:t>
            </a:r>
            <a:r>
              <a:rPr lang="ja-JP" altLang="en-US" dirty="0"/>
              <a:t>正式に発表された論文や本などから調べる</a:t>
            </a:r>
            <a:endParaRPr lang="en-US" altLang="ja-JP" dirty="0"/>
          </a:p>
          <a:p>
            <a:pPr lvl="1"/>
            <a:endParaRPr lang="en-US" altLang="ja-JP" dirty="0"/>
          </a:p>
          <a:p>
            <a:pPr marL="0" indent="0">
              <a:buNone/>
            </a:pPr>
            <a:r>
              <a:rPr lang="ja-JP" altLang="en-US" b="1" dirty="0"/>
              <a:t>次に</a:t>
            </a:r>
            <a:endParaRPr lang="en-US" altLang="ja-JP" b="1" dirty="0"/>
          </a:p>
          <a:p>
            <a:r>
              <a:rPr lang="ja-JP" altLang="en-US" dirty="0"/>
              <a:t>自分の研究における課題・問題点を明らかにする</a:t>
            </a:r>
            <a:endParaRPr lang="en-US" altLang="ja-JP" dirty="0"/>
          </a:p>
          <a:p>
            <a:pPr lvl="1"/>
            <a:r>
              <a:rPr lang="ja-JP" altLang="en-US" dirty="0"/>
              <a:t>これを改善・解決することが研究に繋がる</a:t>
            </a:r>
            <a:endParaRPr lang="en-US" altLang="ja-JP" dirty="0"/>
          </a:p>
          <a:p>
            <a:r>
              <a:rPr lang="ja-JP" altLang="en-US" dirty="0"/>
              <a:t>自分の研究の着地点を見つける</a:t>
            </a:r>
            <a:endParaRPr lang="en-US" altLang="ja-JP" dirty="0"/>
          </a:p>
          <a:p>
            <a:pPr lvl="1"/>
            <a:r>
              <a:rPr lang="ja-JP" altLang="en-US" dirty="0"/>
              <a:t>これが曖昧だと中途半端な卒論になってしまう</a:t>
            </a:r>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4A8C07BB-74F1-4941-8B29-D6A6C1198CCA}"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33</a:t>
            </a:fld>
            <a:endParaRPr kumimoji="1" lang="ja-JP" altLang="en-US" dirty="0"/>
          </a:p>
        </p:txBody>
      </p:sp>
    </p:spTree>
    <p:extLst>
      <p:ext uri="{BB962C8B-B14F-4D97-AF65-F5344CB8AC3E}">
        <p14:creationId xmlns:p14="http://schemas.microsoft.com/office/powerpoint/2010/main" val="2198344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研究に関する調査について</a:t>
            </a:r>
            <a:endParaRPr kumimoji="1" lang="ja-JP" altLang="en-US" dirty="0"/>
          </a:p>
        </p:txBody>
      </p:sp>
      <p:sp>
        <p:nvSpPr>
          <p:cNvPr id="3" name="コンテンツ プレースホルダー 2"/>
          <p:cNvSpPr>
            <a:spLocks noGrp="1"/>
          </p:cNvSpPr>
          <p:nvPr>
            <p:ph idx="1"/>
          </p:nvPr>
        </p:nvSpPr>
        <p:spPr/>
        <p:txBody>
          <a:bodyPr/>
          <a:lstStyle/>
          <a:p>
            <a:r>
              <a:rPr lang="ja-JP" altLang="en-US" dirty="0"/>
              <a:t>関連する知識を調べたり，勉強したりするのは大事</a:t>
            </a:r>
            <a:endParaRPr lang="en-US" altLang="ja-JP" dirty="0"/>
          </a:p>
          <a:p>
            <a:pPr lvl="1"/>
            <a:r>
              <a:rPr lang="ja-JP" altLang="en-US" dirty="0" smtClean="0"/>
              <a:t>インプット→アウトプットして知識の定着を狙う</a:t>
            </a:r>
            <a:endParaRPr lang="en-US" altLang="ja-JP" dirty="0"/>
          </a:p>
          <a:p>
            <a:pPr lvl="1"/>
            <a:r>
              <a:rPr lang="ja-JP" altLang="en-US" dirty="0"/>
              <a:t>例えば</a:t>
            </a:r>
            <a:endParaRPr lang="en-US" altLang="ja-JP" dirty="0"/>
          </a:p>
          <a:p>
            <a:pPr lvl="2"/>
            <a:r>
              <a:rPr lang="ja-JP" altLang="en-US" dirty="0"/>
              <a:t>ミーティング内で関連研究調査という形で発表</a:t>
            </a:r>
            <a:endParaRPr lang="en-US" altLang="ja-JP" dirty="0"/>
          </a:p>
          <a:p>
            <a:pPr lvl="2"/>
            <a:r>
              <a:rPr lang="ja-JP" altLang="en-US" dirty="0"/>
              <a:t>学んだ内容をドキュメントにまとめて</a:t>
            </a:r>
            <a:r>
              <a:rPr lang="en-US" altLang="ja-JP" dirty="0"/>
              <a:t>wiki</a:t>
            </a:r>
            <a:r>
              <a:rPr lang="ja-JP" altLang="en-US" dirty="0" err="1"/>
              <a:t>に置</a:t>
            </a:r>
            <a:r>
              <a:rPr lang="ja-JP" altLang="en-US" dirty="0"/>
              <a:t>いておく</a:t>
            </a:r>
            <a:endParaRPr lang="en-US" altLang="ja-JP" dirty="0"/>
          </a:p>
          <a:p>
            <a:pPr lvl="2"/>
            <a:endParaRPr lang="en-US" altLang="ja-JP" dirty="0"/>
          </a:p>
          <a:p>
            <a:r>
              <a:rPr lang="ja-JP" altLang="en-US" dirty="0"/>
              <a:t>自分のためだけではなく，研究室の他の人のためにもなる</a:t>
            </a:r>
            <a:endParaRPr lang="en-US" altLang="ja-JP" dirty="0"/>
          </a:p>
          <a:p>
            <a:pPr marL="154305" lvl="1" indent="0">
              <a:buNone/>
            </a:pPr>
            <a:endParaRPr lang="ja-JP" altLang="en-US" dirty="0"/>
          </a:p>
        </p:txBody>
      </p:sp>
      <p:sp>
        <p:nvSpPr>
          <p:cNvPr id="4" name="日付プレースホルダー 3"/>
          <p:cNvSpPr>
            <a:spLocks noGrp="1"/>
          </p:cNvSpPr>
          <p:nvPr>
            <p:ph type="dt" sz="half" idx="10"/>
          </p:nvPr>
        </p:nvSpPr>
        <p:spPr/>
        <p:txBody>
          <a:bodyPr/>
          <a:lstStyle/>
          <a:p>
            <a:fld id="{93D06531-B550-5046-B47C-58CCF7F206C4}"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34</a:t>
            </a:fld>
            <a:endParaRPr kumimoji="1" lang="ja-JP" altLang="en-US" dirty="0"/>
          </a:p>
        </p:txBody>
      </p:sp>
    </p:spTree>
    <p:extLst>
      <p:ext uri="{BB962C8B-B14F-4D97-AF65-F5344CB8AC3E}">
        <p14:creationId xmlns:p14="http://schemas.microsoft.com/office/powerpoint/2010/main" val="1129727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締切を意識しよう</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dirty="0"/>
              <a:t>卒論の期限には注意</a:t>
            </a:r>
            <a:endParaRPr lang="en-US" altLang="ja-JP" dirty="0"/>
          </a:p>
          <a:p>
            <a:r>
              <a:rPr lang="ja-JP" altLang="en-US" dirty="0"/>
              <a:t>卒論の締め切り　：　１月下旬～</a:t>
            </a:r>
            <a:r>
              <a:rPr lang="en-US" altLang="ja-JP" dirty="0"/>
              <a:t>2</a:t>
            </a:r>
            <a:r>
              <a:rPr lang="ja-JP" altLang="en-US" dirty="0"/>
              <a:t>月初旬</a:t>
            </a:r>
            <a:endParaRPr lang="en-US" altLang="ja-JP" dirty="0"/>
          </a:p>
          <a:p>
            <a:r>
              <a:rPr lang="en-US" altLang="ja-JP" dirty="0"/>
              <a:t>12</a:t>
            </a:r>
            <a:r>
              <a:rPr lang="ja-JP" altLang="en-US" dirty="0"/>
              <a:t>月には書き始められるようにする</a:t>
            </a:r>
            <a:endParaRPr lang="en-US" altLang="ja-JP" dirty="0"/>
          </a:p>
          <a:p>
            <a:pPr lvl="1"/>
            <a:r>
              <a:rPr lang="ja-JP" altLang="en-US" dirty="0"/>
              <a:t>修正などいろいろ行うと</a:t>
            </a:r>
            <a:r>
              <a:rPr lang="en-US" altLang="ja-JP" dirty="0"/>
              <a:t>1</a:t>
            </a:r>
            <a:r>
              <a:rPr lang="ja-JP" altLang="en-US" dirty="0"/>
              <a:t>ヶ月以上かかる</a:t>
            </a:r>
            <a:endParaRPr lang="en-US" altLang="ja-JP" dirty="0"/>
          </a:p>
          <a:p>
            <a:endParaRPr lang="en-US" altLang="ja-JP" dirty="0" smtClean="0"/>
          </a:p>
          <a:p>
            <a:r>
              <a:rPr lang="ja-JP" altLang="en-US" dirty="0" smtClean="0"/>
              <a:t>例年</a:t>
            </a:r>
            <a:r>
              <a:rPr lang="ja-JP" altLang="en-US" dirty="0"/>
              <a:t>、情報処理学会全国大会に参加する人が多く、そちらの論文とも執筆時期がかぶるので注意</a:t>
            </a:r>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2B4C7620-FD04-3F42-B4DA-2D16BE68F31E}"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35</a:t>
            </a:fld>
            <a:endParaRPr kumimoji="1" lang="ja-JP" altLang="en-US" dirty="0"/>
          </a:p>
        </p:txBody>
      </p:sp>
    </p:spTree>
    <p:extLst>
      <p:ext uri="{BB962C8B-B14F-4D97-AF65-F5344CB8AC3E}">
        <p14:creationId xmlns:p14="http://schemas.microsoft.com/office/powerpoint/2010/main" val="3914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具体的な卒論の書き方</a:t>
            </a:r>
            <a:endParaRPr kumimoji="1" lang="ja-JP" altLang="en-US" dirty="0"/>
          </a:p>
        </p:txBody>
      </p:sp>
      <p:sp>
        <p:nvSpPr>
          <p:cNvPr id="3" name="コンテンツ プレースホルダー 2"/>
          <p:cNvSpPr>
            <a:spLocks noGrp="1"/>
          </p:cNvSpPr>
          <p:nvPr>
            <p:ph idx="1"/>
          </p:nvPr>
        </p:nvSpPr>
        <p:spPr/>
        <p:txBody>
          <a:bodyPr/>
          <a:lstStyle/>
          <a:p>
            <a:r>
              <a:rPr lang="ja-JP" altLang="en-US" dirty="0"/>
              <a:t>先輩の論文や研究室</a:t>
            </a:r>
            <a:r>
              <a:rPr lang="en-US" altLang="ja-JP" dirty="0"/>
              <a:t>wiki</a:t>
            </a:r>
            <a:r>
              <a:rPr lang="ja-JP" altLang="en-US" dirty="0"/>
              <a:t>を参照</a:t>
            </a:r>
            <a:endParaRPr lang="en-US" altLang="ja-JP" dirty="0"/>
          </a:p>
          <a:p>
            <a:pPr lvl="1"/>
            <a:r>
              <a:rPr lang="ja-JP" altLang="en-US" dirty="0"/>
              <a:t>セクションの付け方</a:t>
            </a:r>
            <a:endParaRPr lang="en-US" altLang="ja-JP" dirty="0"/>
          </a:p>
          <a:p>
            <a:pPr lvl="1"/>
            <a:r>
              <a:rPr lang="ja-JP" altLang="en-US" dirty="0"/>
              <a:t>参考文献などの書式</a:t>
            </a:r>
            <a:endParaRPr lang="en-US" altLang="ja-JP" dirty="0"/>
          </a:p>
          <a:p>
            <a:endParaRPr lang="en-US" altLang="ja-JP" dirty="0"/>
          </a:p>
          <a:p>
            <a:r>
              <a:rPr lang="ja-JP" altLang="en-US" dirty="0"/>
              <a:t>正しい日本語を使う</a:t>
            </a:r>
            <a:endParaRPr lang="en-US" altLang="ja-JP" dirty="0"/>
          </a:p>
          <a:p>
            <a:endParaRPr lang="en-US" altLang="ja-JP" dirty="0"/>
          </a:p>
          <a:p>
            <a:r>
              <a:rPr lang="ja-JP" altLang="en-US" dirty="0"/>
              <a:t>図表には正しい書式、番号</a:t>
            </a:r>
            <a:endParaRPr lang="en-US" altLang="ja-JP" dirty="0"/>
          </a:p>
          <a:p>
            <a:pPr lvl="1"/>
            <a:r>
              <a:rPr lang="ja-JP" altLang="en-US" dirty="0"/>
              <a:t>タイトルの付け方</a:t>
            </a:r>
            <a:endParaRPr lang="en-US" altLang="ja-JP" dirty="0"/>
          </a:p>
          <a:p>
            <a:pPr lvl="1"/>
            <a:r>
              <a:rPr lang="ja-JP" altLang="en-US" dirty="0"/>
              <a:t>図・グラフ：下</a:t>
            </a:r>
            <a:endParaRPr lang="en-US" altLang="ja-JP" dirty="0"/>
          </a:p>
          <a:p>
            <a:pPr lvl="1"/>
            <a:r>
              <a:rPr lang="ja-JP" altLang="en-US" dirty="0"/>
              <a:t>表・リスト：</a:t>
            </a:r>
            <a:r>
              <a:rPr lang="ja-JP" altLang="en-US" dirty="0" smtClean="0"/>
              <a:t>上</a:t>
            </a:r>
            <a:endParaRPr lang="ja-JP" altLang="en-US" dirty="0"/>
          </a:p>
        </p:txBody>
      </p:sp>
      <p:sp>
        <p:nvSpPr>
          <p:cNvPr id="4" name="日付プレースホルダー 3"/>
          <p:cNvSpPr>
            <a:spLocks noGrp="1"/>
          </p:cNvSpPr>
          <p:nvPr>
            <p:ph type="dt" sz="half" idx="10"/>
          </p:nvPr>
        </p:nvSpPr>
        <p:spPr/>
        <p:txBody>
          <a:bodyPr/>
          <a:lstStyle/>
          <a:p>
            <a:fld id="{43F444A0-D1D1-C444-99F7-5C30BE7E95BA}"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36</a:t>
            </a:fld>
            <a:endParaRPr kumimoji="1" lang="ja-JP" altLang="en-US" dirty="0"/>
          </a:p>
        </p:txBody>
      </p:sp>
    </p:spTree>
    <p:extLst>
      <p:ext uri="{BB962C8B-B14F-4D97-AF65-F5344CB8AC3E}">
        <p14:creationId xmlns:p14="http://schemas.microsoft.com/office/powerpoint/2010/main" val="4238870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論文の探し方</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274320" lvl="1">
              <a:spcBef>
                <a:spcPts val="600"/>
              </a:spcBef>
              <a:buClr>
                <a:schemeClr val="accent1"/>
              </a:buClr>
            </a:pPr>
            <a:r>
              <a:rPr lang="en-US" altLang="ja-JP" dirty="0"/>
              <a:t>Google </a:t>
            </a:r>
            <a:r>
              <a:rPr lang="en-US" altLang="ja-JP" dirty="0" smtClean="0"/>
              <a:t>Scholar</a:t>
            </a:r>
            <a:r>
              <a:rPr lang="ja-JP" altLang="en-US" dirty="0" err="1" smtClean="0"/>
              <a:t>，</a:t>
            </a:r>
            <a:r>
              <a:rPr lang="en-US" altLang="ja-JP" dirty="0" smtClean="0"/>
              <a:t>CINI</a:t>
            </a:r>
            <a:endParaRPr lang="en-US" altLang="ja-JP" dirty="0"/>
          </a:p>
          <a:p>
            <a:pPr marL="548640" lvl="2">
              <a:spcBef>
                <a:spcPts val="600"/>
              </a:spcBef>
              <a:buClr>
                <a:schemeClr val="accent1"/>
              </a:buClr>
            </a:pPr>
            <a:r>
              <a:rPr lang="ja-JP" altLang="en-US" sz="2100" dirty="0"/>
              <a:t>学内限定で閲覧できる資料もあるので注意（家では見れない）</a:t>
            </a:r>
            <a:endParaRPr lang="en-US" altLang="ja-JP" sz="2100" dirty="0"/>
          </a:p>
          <a:p>
            <a:pPr marL="274320" lvl="1">
              <a:spcBef>
                <a:spcPts val="600"/>
              </a:spcBef>
              <a:buClr>
                <a:schemeClr val="accent1"/>
              </a:buClr>
            </a:pPr>
            <a:endParaRPr lang="en-US" altLang="ja-JP" dirty="0" smtClean="0"/>
          </a:p>
          <a:p>
            <a:pPr marL="274320" lvl="1">
              <a:spcBef>
                <a:spcPts val="600"/>
              </a:spcBef>
              <a:buClr>
                <a:schemeClr val="accent1"/>
              </a:buClr>
            </a:pPr>
            <a:r>
              <a:rPr lang="ja-JP" altLang="en-US" dirty="0" smtClean="0"/>
              <a:t>日本語</a:t>
            </a:r>
            <a:r>
              <a:rPr lang="ja-JP" altLang="en-US" dirty="0"/>
              <a:t>論文だけではなく</a:t>
            </a:r>
            <a:r>
              <a:rPr lang="ja-JP" altLang="en-US" b="1" dirty="0"/>
              <a:t>英語論文も探す</a:t>
            </a:r>
            <a:endParaRPr lang="en-US" altLang="ja-JP" b="1" dirty="0"/>
          </a:p>
          <a:p>
            <a:pPr marL="274320" lvl="1">
              <a:spcBef>
                <a:spcPts val="600"/>
              </a:spcBef>
              <a:buClr>
                <a:schemeClr val="accent1"/>
              </a:buClr>
            </a:pPr>
            <a:r>
              <a:rPr lang="ja-JP" altLang="en-US" dirty="0"/>
              <a:t>キーワードで検索しても自分の研究にマッチした論文はなかなか出てこない</a:t>
            </a:r>
            <a:endParaRPr lang="en-US" altLang="ja-JP" dirty="0"/>
          </a:p>
          <a:p>
            <a:pPr marL="274320" lvl="1">
              <a:spcBef>
                <a:spcPts val="600"/>
              </a:spcBef>
              <a:buClr>
                <a:schemeClr val="accent1"/>
              </a:buClr>
            </a:pPr>
            <a:r>
              <a:rPr lang="ja-JP" altLang="en-US" dirty="0" smtClean="0"/>
              <a:t>学会</a:t>
            </a:r>
            <a:r>
              <a:rPr lang="ja-JP" altLang="en-US" dirty="0"/>
              <a:t>，</a:t>
            </a:r>
            <a:r>
              <a:rPr lang="ja-JP" altLang="en-US" dirty="0" smtClean="0"/>
              <a:t>研究会</a:t>
            </a:r>
            <a:r>
              <a:rPr lang="ja-JP" altLang="en-US" dirty="0"/>
              <a:t>で自分と同じ分野のものを探して、そこから絞っていく</a:t>
            </a:r>
            <a:endParaRPr lang="en-US" altLang="ja-JP" dirty="0"/>
          </a:p>
          <a:p>
            <a:pPr marL="274320" lvl="1">
              <a:spcBef>
                <a:spcPts val="600"/>
              </a:spcBef>
              <a:buClr>
                <a:schemeClr val="accent1"/>
              </a:buClr>
            </a:pPr>
            <a:r>
              <a:rPr lang="ja-JP" altLang="en-US" dirty="0"/>
              <a:t>どの学会を探せばいいかがわからない場合は先生に聞く</a:t>
            </a:r>
          </a:p>
          <a:p>
            <a:endParaRPr lang="en-US" altLang="ja-JP" dirty="0"/>
          </a:p>
          <a:p>
            <a:r>
              <a:rPr lang="ja-JP" altLang="en-US" dirty="0"/>
              <a:t>手当たり次第読もうとするとキリがないので、自分の研究に使える論文の選別をしっかりと</a:t>
            </a:r>
          </a:p>
          <a:p>
            <a:pPr marL="0" indent="0">
              <a:buNone/>
            </a:pPr>
            <a:endParaRPr kumimoji="1" lang="ja-JP" altLang="en-US" dirty="0"/>
          </a:p>
        </p:txBody>
      </p:sp>
      <p:sp>
        <p:nvSpPr>
          <p:cNvPr id="4" name="日付プレースホルダー 3"/>
          <p:cNvSpPr>
            <a:spLocks noGrp="1"/>
          </p:cNvSpPr>
          <p:nvPr>
            <p:ph type="dt" sz="half" idx="10"/>
          </p:nvPr>
        </p:nvSpPr>
        <p:spPr/>
        <p:txBody>
          <a:bodyPr/>
          <a:lstStyle/>
          <a:p>
            <a:fld id="{7B037180-2A4E-F04F-8F9A-667D8CC43C15}"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37</a:t>
            </a:fld>
            <a:endParaRPr kumimoji="1" lang="ja-JP" altLang="en-US" dirty="0"/>
          </a:p>
        </p:txBody>
      </p:sp>
    </p:spTree>
    <p:extLst>
      <p:ext uri="{BB962C8B-B14F-4D97-AF65-F5344CB8AC3E}">
        <p14:creationId xmlns:p14="http://schemas.microsoft.com/office/powerpoint/2010/main" val="3532382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さいご</a:t>
            </a:r>
            <a:r>
              <a:rPr lang="ja-JP" altLang="en-US" dirty="0"/>
              <a:t>に</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fld id="{E49A95CF-C5FE-9544-8830-B3D7156AE5E5}"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12"/>
          </p:nvPr>
        </p:nvSpPr>
        <p:spPr/>
        <p:txBody>
          <a:bodyPr/>
          <a:lstStyle/>
          <a:p>
            <a:fld id="{BD84B515-6EF4-D642-B309-5ED90DAA2A6E}" type="slidenum">
              <a:rPr kumimoji="1" lang="ja-JP" altLang="en-US" smtClean="0"/>
              <a:t>38</a:t>
            </a:fld>
            <a:endParaRPr kumimoji="1" lang="ja-JP" altLang="en-US" dirty="0"/>
          </a:p>
        </p:txBody>
      </p:sp>
    </p:spTree>
    <p:extLst>
      <p:ext uri="{BB962C8B-B14F-4D97-AF65-F5344CB8AC3E}">
        <p14:creationId xmlns:p14="http://schemas.microsoft.com/office/powerpoint/2010/main" val="578074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to </a:t>
            </a:r>
            <a:r>
              <a:rPr lang="ja-JP" altLang="en-US" dirty="0" smtClean="0"/>
              <a:t>後輩たち</a:t>
            </a:r>
            <a:endParaRPr kumimoji="1" lang="ja-JP" altLang="en-US" dirty="0"/>
          </a:p>
        </p:txBody>
      </p:sp>
      <p:sp>
        <p:nvSpPr>
          <p:cNvPr id="3" name="コンテンツ プレースホルダー 2"/>
          <p:cNvSpPr>
            <a:spLocks noGrp="1"/>
          </p:cNvSpPr>
          <p:nvPr>
            <p:ph idx="1"/>
          </p:nvPr>
        </p:nvSpPr>
        <p:spPr/>
        <p:txBody>
          <a:bodyPr/>
          <a:lstStyle/>
          <a:p>
            <a:pPr marL="342900" indent="-342900"/>
            <a:r>
              <a:rPr lang="ja-JP" altLang="en-US" dirty="0" smtClean="0"/>
              <a:t>できるだけ研究室に来よう</a:t>
            </a:r>
            <a:endParaRPr lang="en-US" altLang="ja-JP" dirty="0" smtClean="0"/>
          </a:p>
          <a:p>
            <a:pPr marL="497205" lvl="1" indent="-342900"/>
            <a:r>
              <a:rPr lang="ja-JP" altLang="en-US" dirty="0"/>
              <a:t>自宅に研究環境があるのは結構だ</a:t>
            </a:r>
            <a:r>
              <a:rPr lang="ja-JP" altLang="en-US" dirty="0" smtClean="0"/>
              <a:t>が，周り</a:t>
            </a:r>
            <a:r>
              <a:rPr lang="ja-JP" altLang="en-US" dirty="0"/>
              <a:t>もアドバイスや相談ができなくなる</a:t>
            </a:r>
            <a:endParaRPr lang="en-US" altLang="ja-JP" dirty="0"/>
          </a:p>
          <a:p>
            <a:pPr marL="342900" indent="-342900"/>
            <a:endParaRPr lang="en-US" altLang="ja-JP" dirty="0" smtClean="0"/>
          </a:p>
          <a:p>
            <a:pPr marL="342900" indent="-342900"/>
            <a:r>
              <a:rPr lang="ja-JP" altLang="en-US" dirty="0" smtClean="0"/>
              <a:t>スケジュールを意識した研究を</a:t>
            </a:r>
            <a:endParaRPr lang="en-US" altLang="ja-JP" dirty="0" smtClean="0"/>
          </a:p>
          <a:p>
            <a:pPr marL="342900" indent="-342900"/>
            <a:endParaRPr lang="en-US" altLang="ja-JP" dirty="0" smtClean="0"/>
          </a:p>
          <a:p>
            <a:pPr marL="342900" indent="-342900"/>
            <a:r>
              <a:rPr lang="ja-JP" altLang="en-US" dirty="0" smtClean="0"/>
              <a:t>先輩</a:t>
            </a:r>
            <a:r>
              <a:rPr lang="ja-JP" altLang="en-US" dirty="0"/>
              <a:t>がいるうちに聞いて</a:t>
            </a:r>
            <a:r>
              <a:rPr lang="ja-JP" altLang="en-US" dirty="0" smtClean="0"/>
              <a:t>ください</a:t>
            </a:r>
            <a:endParaRPr lang="en-US" altLang="ja-JP" dirty="0" smtClean="0"/>
          </a:p>
          <a:p>
            <a:pPr marL="342900" indent="-342900"/>
            <a:endParaRPr lang="en-US" altLang="ja-JP" dirty="0"/>
          </a:p>
          <a:p>
            <a:pPr marL="342900" indent="-342900"/>
            <a:r>
              <a:rPr lang="en-US" altLang="ja-JP" dirty="0" smtClean="0"/>
              <a:t>1</a:t>
            </a:r>
            <a:r>
              <a:rPr lang="ja-JP" altLang="en-US" dirty="0" smtClean="0"/>
              <a:t>人</a:t>
            </a:r>
            <a:r>
              <a:rPr lang="en-US" altLang="ja-JP" dirty="0" smtClean="0"/>
              <a:t>1</a:t>
            </a:r>
            <a:r>
              <a:rPr lang="ja-JP" altLang="en-US" dirty="0" smtClean="0"/>
              <a:t>人責任感を持とう</a:t>
            </a:r>
            <a:endParaRPr lang="ja-JP" altLang="en-US" dirty="0"/>
          </a:p>
        </p:txBody>
      </p:sp>
      <p:sp>
        <p:nvSpPr>
          <p:cNvPr id="4" name="日付プレースホルダー 3"/>
          <p:cNvSpPr>
            <a:spLocks noGrp="1"/>
          </p:cNvSpPr>
          <p:nvPr>
            <p:ph type="dt" sz="half" idx="10"/>
          </p:nvPr>
        </p:nvSpPr>
        <p:spPr/>
        <p:txBody>
          <a:bodyPr/>
          <a:lstStyle/>
          <a:p>
            <a:fld id="{5E77616B-9F08-3B43-90D0-4C5085CBDC41}" type="datetime1">
              <a:rPr kumimoji="1" lang="ja-JP" altLang="en-US" smtClean="0"/>
              <a:t>2016/10/14</a:t>
            </a:fld>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dirty="0"/>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39</a:t>
            </a:fld>
            <a:endParaRPr kumimoji="1" lang="ja-JP" altLang="en-US" dirty="0"/>
          </a:p>
        </p:txBody>
      </p:sp>
    </p:spTree>
    <p:extLst>
      <p:ext uri="{BB962C8B-B14F-4D97-AF65-F5344CB8AC3E}">
        <p14:creationId xmlns:p14="http://schemas.microsoft.com/office/powerpoint/2010/main" val="158264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リヨン（フランス）について</a:t>
            </a:r>
            <a:endParaRPr kumimoji="1" lang="ja-JP" altLang="en-US" dirty="0"/>
          </a:p>
        </p:txBody>
      </p:sp>
      <p:sp>
        <p:nvSpPr>
          <p:cNvPr id="3" name="コンテンツ プレースホルダー 2"/>
          <p:cNvSpPr>
            <a:spLocks noGrp="1"/>
          </p:cNvSpPr>
          <p:nvPr>
            <p:ph idx="1"/>
          </p:nvPr>
        </p:nvSpPr>
        <p:spPr/>
        <p:txBody>
          <a:bodyPr/>
          <a:lstStyle/>
          <a:p>
            <a:pPr marL="257175" indent="-257175"/>
            <a:r>
              <a:rPr kumimoji="1" lang="ja-JP" altLang="en-US" dirty="0" smtClean="0"/>
              <a:t>時差</a:t>
            </a:r>
            <a:r>
              <a:rPr kumimoji="1" lang="en-US" altLang="ja-JP" dirty="0" smtClean="0"/>
              <a:t>7</a:t>
            </a:r>
            <a:r>
              <a:rPr kumimoji="1" lang="ja-JP" altLang="en-US" dirty="0" smtClean="0"/>
              <a:t>時間</a:t>
            </a:r>
          </a:p>
          <a:p>
            <a:pPr marL="257175" indent="-257175"/>
            <a:r>
              <a:rPr kumimoji="1" lang="ja-JP" altLang="en-US" dirty="0" smtClean="0"/>
              <a:t>日本からのフライト時間：</a:t>
            </a:r>
            <a:r>
              <a:rPr kumimoji="1" lang="en-US" altLang="ja-JP" dirty="0" smtClean="0"/>
              <a:t>12</a:t>
            </a:r>
            <a:r>
              <a:rPr kumimoji="1" lang="ja-JP" altLang="en-US" dirty="0" smtClean="0"/>
              <a:t>時間半</a:t>
            </a:r>
          </a:p>
          <a:p>
            <a:pPr marL="257175" indent="-257175"/>
            <a:r>
              <a:rPr kumimoji="1" lang="ja-JP" altLang="en-US" dirty="0" smtClean="0"/>
              <a:t>ローヌ川とセーヌ川が交わる街</a:t>
            </a:r>
          </a:p>
          <a:p>
            <a:pPr marL="257175" indent="-257175"/>
            <a:r>
              <a:rPr kumimoji="1" lang="ja-JP" altLang="en-US" dirty="0" smtClean="0"/>
              <a:t>美食の街</a:t>
            </a:r>
          </a:p>
          <a:p>
            <a:pPr marL="257175" indent="-257175"/>
            <a:r>
              <a:rPr kumimoji="1" lang="ja-JP" altLang="en-US" dirty="0" smtClean="0"/>
              <a:t>通貨：ユーロ</a:t>
            </a:r>
          </a:p>
          <a:p>
            <a:pPr marL="257175" indent="-257175"/>
            <a:endParaRPr kumimoji="1" lang="ja-JP" altLang="en-US" dirty="0" smtClean="0"/>
          </a:p>
          <a:p>
            <a:pPr marL="257175" indent="-257175"/>
            <a:endParaRPr kumimoji="1" lang="ja-JP" altLang="en-US" dirty="0" smtClean="0"/>
          </a:p>
          <a:p>
            <a:pPr marL="257175" indent="-257175"/>
            <a:endParaRPr kumimoji="1" lang="ja-JP" altLang="en-US" dirty="0" smtClean="0"/>
          </a:p>
          <a:p>
            <a:pPr marL="257175" indent="-257175"/>
            <a:endParaRPr kumimoji="1" lang="ja-JP" altLang="en-US" dirty="0"/>
          </a:p>
        </p:txBody>
      </p:sp>
      <p:sp>
        <p:nvSpPr>
          <p:cNvPr id="4" name="日付プレースホルダー 3"/>
          <p:cNvSpPr>
            <a:spLocks noGrp="1"/>
          </p:cNvSpPr>
          <p:nvPr>
            <p:ph type="dt" sz="half" idx="10"/>
          </p:nvPr>
        </p:nvSpPr>
        <p:spPr/>
        <p:txBody>
          <a:bodyPr/>
          <a:lstStyle/>
          <a:p>
            <a:fld id="{01AA6D04-DFFB-3C41-AAAA-F522789CAAC3}"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4</a:t>
            </a:fld>
            <a:endParaRPr kumimoji="1" lang="ja-JP" altLang="en-US"/>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37532" t="14300" r="15876" b="23751"/>
          <a:stretch/>
        </p:blipFill>
        <p:spPr>
          <a:xfrm>
            <a:off x="5882677" y="3947727"/>
            <a:ext cx="3043702" cy="2529273"/>
          </a:xfrm>
          <a:prstGeom prst="rect">
            <a:avLst/>
          </a:prstGeom>
        </p:spPr>
      </p:pic>
      <p:sp>
        <p:nvSpPr>
          <p:cNvPr id="10" name="正方形/長方形 9"/>
          <p:cNvSpPr/>
          <p:nvPr/>
        </p:nvSpPr>
        <p:spPr>
          <a:xfrm>
            <a:off x="7272744" y="4687127"/>
            <a:ext cx="877163" cy="369332"/>
          </a:xfrm>
          <a:prstGeom prst="rect">
            <a:avLst/>
          </a:prstGeom>
        </p:spPr>
        <p:txBody>
          <a:bodyPr wrap="none">
            <a:spAutoFit/>
          </a:bodyPr>
          <a:lstStyle/>
          <a:p>
            <a:r>
              <a:rPr lang="ja-JP" altLang="en-US" b="1" dirty="0"/>
              <a:t>リヨン</a:t>
            </a:r>
          </a:p>
        </p:txBody>
      </p:sp>
      <p:sp>
        <p:nvSpPr>
          <p:cNvPr id="11" name="下矢印 10"/>
          <p:cNvSpPr/>
          <p:nvPr/>
        </p:nvSpPr>
        <p:spPr>
          <a:xfrm>
            <a:off x="7474557" y="4970841"/>
            <a:ext cx="448135" cy="398514"/>
          </a:xfrm>
          <a:prstGeom prst="downArrow">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35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92" y="3947727"/>
            <a:ext cx="5755085" cy="2529273"/>
          </a:xfrm>
          <a:prstGeom prst="rect">
            <a:avLst/>
          </a:prstGeom>
        </p:spPr>
      </p:pic>
    </p:spTree>
    <p:extLst>
      <p:ext uri="{BB962C8B-B14F-4D97-AF65-F5344CB8AC3E}">
        <p14:creationId xmlns:p14="http://schemas.microsoft.com/office/powerpoint/2010/main" val="203068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Gara</a:t>
            </a:r>
            <a:r>
              <a:rPr kumimoji="1" lang="en-US" altLang="ja-JP" dirty="0" smtClean="0"/>
              <a:t> dinner</a:t>
            </a:r>
            <a:endParaRPr kumimoji="1" lang="ja-JP" altLang="en-US" dirty="0"/>
          </a:p>
        </p:txBody>
      </p:sp>
      <p:sp>
        <p:nvSpPr>
          <p:cNvPr id="4" name="日付プレースホルダー 3"/>
          <p:cNvSpPr>
            <a:spLocks noGrp="1"/>
          </p:cNvSpPr>
          <p:nvPr>
            <p:ph type="dt" sz="half" idx="10"/>
          </p:nvPr>
        </p:nvSpPr>
        <p:spPr/>
        <p:txBody>
          <a:bodyPr/>
          <a:lstStyle/>
          <a:p>
            <a:fld id="{7044192C-F96D-7B44-B620-50179F77D8FF}"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5</a:t>
            </a:fld>
            <a:endParaRPr kumimoji="1" lang="ja-JP" altLang="en-US"/>
          </a:p>
        </p:txBody>
      </p:sp>
      <p:pic>
        <p:nvPicPr>
          <p:cNvPr id="9" name="コンテンツ プレースホルダー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59102"/>
            <a:ext cx="3114608" cy="2335957"/>
          </a:xfr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09202" y="4043417"/>
            <a:ext cx="2602646" cy="1951985"/>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839411"/>
            <a:ext cx="3139567" cy="2354676"/>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0153" y="1242949"/>
            <a:ext cx="3136146" cy="2352110"/>
          </a:xfrm>
          <a:prstGeom prst="rect">
            <a:avLst/>
          </a:prstGeom>
        </p:spPr>
      </p:pic>
      <p:sp>
        <p:nvSpPr>
          <p:cNvPr id="3" name="角丸四角形 2"/>
          <p:cNvSpPr/>
          <p:nvPr/>
        </p:nvSpPr>
        <p:spPr>
          <a:xfrm>
            <a:off x="5707668" y="3839411"/>
            <a:ext cx="3330007" cy="1965960"/>
          </a:xfrm>
          <a:prstGeom prst="roundRect">
            <a:avLst>
              <a:gd name="adj" fmla="val 9303"/>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1"/>
                </a:solidFill>
              </a:rPr>
              <a:t>フランスのレストランの特徴</a:t>
            </a:r>
            <a:endParaRPr kumimoji="1" lang="en-US" altLang="ja-JP" b="1" dirty="0" smtClean="0">
              <a:solidFill>
                <a:schemeClr val="accent1"/>
              </a:solidFill>
            </a:endParaRPr>
          </a:p>
          <a:p>
            <a:pPr marL="285750" indent="-285750">
              <a:buFont typeface="Arial" panose="020B0604020202020204" pitchFamily="34" charset="0"/>
              <a:buChar char="•"/>
            </a:pPr>
            <a:r>
              <a:rPr kumimoji="1" lang="ja-JP" altLang="en-US" dirty="0" smtClean="0">
                <a:solidFill>
                  <a:schemeClr val="accent1"/>
                </a:solidFill>
              </a:rPr>
              <a:t>とにかく量が多い</a:t>
            </a:r>
            <a:endParaRPr kumimoji="1" lang="en-US" altLang="ja-JP" dirty="0" smtClean="0">
              <a:solidFill>
                <a:schemeClr val="accent1"/>
              </a:solidFill>
            </a:endParaRPr>
          </a:p>
          <a:p>
            <a:pPr marL="285750" indent="-285750">
              <a:buFont typeface="Arial" panose="020B0604020202020204" pitchFamily="34" charset="0"/>
              <a:buChar char="•"/>
            </a:pPr>
            <a:r>
              <a:rPr kumimoji="1" lang="ja-JP" altLang="en-US" dirty="0" smtClean="0">
                <a:solidFill>
                  <a:schemeClr val="accent1"/>
                </a:solidFill>
              </a:rPr>
              <a:t>おいしい</a:t>
            </a:r>
            <a:endParaRPr kumimoji="1" lang="en-US" altLang="ja-JP" dirty="0" smtClean="0">
              <a:solidFill>
                <a:schemeClr val="accent1"/>
              </a:solidFill>
            </a:endParaRPr>
          </a:p>
          <a:p>
            <a:pPr marL="285750" indent="-285750">
              <a:buFont typeface="Arial" panose="020B0604020202020204" pitchFamily="34" charset="0"/>
              <a:buChar char="•"/>
            </a:pPr>
            <a:r>
              <a:rPr lang="ja-JP" altLang="en-US" dirty="0" smtClean="0">
                <a:solidFill>
                  <a:schemeClr val="accent1"/>
                </a:solidFill>
              </a:rPr>
              <a:t>ワインもおいしい</a:t>
            </a:r>
            <a:endParaRPr lang="en-US" altLang="ja-JP" dirty="0" smtClean="0">
              <a:solidFill>
                <a:schemeClr val="accent1"/>
              </a:solidFill>
            </a:endParaRPr>
          </a:p>
          <a:p>
            <a:pPr marL="285750" indent="-285750">
              <a:buFont typeface="Arial" panose="020B0604020202020204" pitchFamily="34" charset="0"/>
              <a:buChar char="•"/>
            </a:pPr>
            <a:r>
              <a:rPr kumimoji="1" lang="ja-JP" altLang="en-US" dirty="0">
                <a:solidFill>
                  <a:schemeClr val="accent1"/>
                </a:solidFill>
              </a:rPr>
              <a:t>安</a:t>
            </a:r>
            <a:r>
              <a:rPr kumimoji="1" lang="ja-JP" altLang="en-US" dirty="0" smtClean="0">
                <a:solidFill>
                  <a:schemeClr val="accent1"/>
                </a:solidFill>
              </a:rPr>
              <a:t>くはない</a:t>
            </a:r>
            <a:endParaRPr kumimoji="1" lang="en-US" altLang="ja-JP" dirty="0" smtClean="0">
              <a:solidFill>
                <a:schemeClr val="accent1"/>
              </a:solidFill>
            </a:endParaRPr>
          </a:p>
        </p:txBody>
      </p:sp>
    </p:spTree>
    <p:extLst>
      <p:ext uri="{BB962C8B-B14F-4D97-AF65-F5344CB8AC3E}">
        <p14:creationId xmlns:p14="http://schemas.microsoft.com/office/powerpoint/2010/main" val="109184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２日目ディナー</a:t>
            </a:r>
            <a:endParaRPr kumimoji="1" lang="ja-JP" altLang="en-US" dirty="0"/>
          </a:p>
        </p:txBody>
      </p:sp>
      <p:sp>
        <p:nvSpPr>
          <p:cNvPr id="4" name="日付プレースホルダー 3"/>
          <p:cNvSpPr>
            <a:spLocks noGrp="1"/>
          </p:cNvSpPr>
          <p:nvPr>
            <p:ph type="dt" sz="half" idx="10"/>
          </p:nvPr>
        </p:nvSpPr>
        <p:spPr/>
        <p:txBody>
          <a:bodyPr/>
          <a:lstStyle/>
          <a:p>
            <a:fld id="{AE65EBC9-DB29-A34E-9DC2-3E3905B53AD7}"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6</a:t>
            </a:fld>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3172" y="3841744"/>
            <a:ext cx="3596097" cy="269707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108" y="1119922"/>
            <a:ext cx="3568161" cy="2676121"/>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9171" y="1628717"/>
            <a:ext cx="4070358" cy="3052769"/>
          </a:xfrm>
          <a:prstGeom prst="rect">
            <a:avLst/>
          </a:prstGeom>
        </p:spPr>
      </p:pic>
    </p:spTree>
    <p:extLst>
      <p:ext uri="{BB962C8B-B14F-4D97-AF65-F5344CB8AC3E}">
        <p14:creationId xmlns:p14="http://schemas.microsoft.com/office/powerpoint/2010/main" val="271199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リヨン・サンジャイン大教会</a:t>
            </a:r>
            <a:endParaRPr kumimoji="1" lang="ja-JP" altLang="en-US" dirty="0"/>
          </a:p>
        </p:txBody>
      </p:sp>
      <p:sp>
        <p:nvSpPr>
          <p:cNvPr id="4" name="日付プレースホルダー 3"/>
          <p:cNvSpPr>
            <a:spLocks noGrp="1"/>
          </p:cNvSpPr>
          <p:nvPr>
            <p:ph type="dt" sz="half" idx="10"/>
          </p:nvPr>
        </p:nvSpPr>
        <p:spPr/>
        <p:txBody>
          <a:bodyPr/>
          <a:lstStyle/>
          <a:p>
            <a:fld id="{5D7F6E6C-670A-4246-AF6D-27B4A0E49A65}"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7</a:t>
            </a:fld>
            <a:endParaRPr kumimoji="1" lang="ja-JP" altLang="en-US"/>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6154" y="3618576"/>
            <a:ext cx="2726922" cy="2045192"/>
          </a:xfrm>
          <a:prstGeom prst="rect">
            <a:avLst/>
          </a:prstGeom>
        </p:spPr>
      </p:pic>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6185" y="1573408"/>
            <a:ext cx="2726891" cy="2045168"/>
          </a:xfrm>
          <a:prstGeom prst="rect">
            <a:avLst/>
          </a:prstGeom>
        </p:spPr>
      </p:pic>
      <p:pic>
        <p:nvPicPr>
          <p:cNvPr id="11" name="コンテンツ プレースホルダー 10"/>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9820" t="22952" r="30383" b="12665"/>
          <a:stretch/>
        </p:blipFill>
        <p:spPr>
          <a:xfrm rot="5400000">
            <a:off x="75692" y="1625308"/>
            <a:ext cx="3425315" cy="3321516"/>
          </a:xfr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089270" y="2013002"/>
            <a:ext cx="3516752" cy="2637565"/>
          </a:xfrm>
          <a:prstGeom prst="rect">
            <a:avLst/>
          </a:prstGeom>
        </p:spPr>
      </p:pic>
    </p:spTree>
    <p:extLst>
      <p:ext uri="{BB962C8B-B14F-4D97-AF65-F5344CB8AC3E}">
        <p14:creationId xmlns:p14="http://schemas.microsoft.com/office/powerpoint/2010/main" val="1153215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ノートルダム</a:t>
            </a:r>
            <a:r>
              <a:rPr lang="ja-JP" altLang="en-US" dirty="0" smtClean="0"/>
              <a:t>大聖堂</a:t>
            </a:r>
            <a:endParaRPr kumimoji="1" lang="ja-JP" altLang="en-US" dirty="0"/>
          </a:p>
        </p:txBody>
      </p:sp>
      <p:pic>
        <p:nvPicPr>
          <p:cNvPr id="9" name="コンテンツ プレースホルダー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76097" y="2314299"/>
            <a:ext cx="3747137" cy="2810353"/>
          </a:xfrm>
        </p:spPr>
      </p:pic>
      <p:sp>
        <p:nvSpPr>
          <p:cNvPr id="4" name="日付プレースホルダー 3"/>
          <p:cNvSpPr>
            <a:spLocks noGrp="1"/>
          </p:cNvSpPr>
          <p:nvPr>
            <p:ph type="dt" sz="half" idx="10"/>
          </p:nvPr>
        </p:nvSpPr>
        <p:spPr/>
        <p:txBody>
          <a:bodyPr/>
          <a:lstStyle/>
          <a:p>
            <a:fld id="{00F646F7-AEAA-094C-ABA0-4D37A0E33548}"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8</a:t>
            </a:fld>
            <a:endParaRPr kumimoji="1" lang="ja-JP" altLang="en-US"/>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556533" y="2319538"/>
            <a:ext cx="3789040" cy="2841780"/>
          </a:xfrm>
          <a:prstGeom prst="rect">
            <a:avLst/>
          </a:prstGeom>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653770" y="2311544"/>
            <a:ext cx="3725272" cy="2793954"/>
          </a:xfrm>
          <a:prstGeom prst="rect">
            <a:avLst/>
          </a:prstGeom>
        </p:spPr>
      </p:pic>
    </p:spTree>
    <p:extLst>
      <p:ext uri="{BB962C8B-B14F-4D97-AF65-F5344CB8AC3E}">
        <p14:creationId xmlns:p14="http://schemas.microsoft.com/office/powerpoint/2010/main" val="3980707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fontAlgn="ctr"/>
            <a:r>
              <a:rPr lang="ja-JP" altLang="en-US" dirty="0"/>
              <a:t>フルヴィエール・古代ローマ</a:t>
            </a:r>
            <a:r>
              <a:rPr lang="ja-JP" altLang="en-US" dirty="0" smtClean="0"/>
              <a:t>劇場</a:t>
            </a:r>
            <a:endParaRPr kumimoji="1" lang="ja-JP" altLang="en-US" dirty="0"/>
          </a:p>
        </p:txBody>
      </p:sp>
      <p:pic>
        <p:nvPicPr>
          <p:cNvPr id="7" name="コンテンツ プレースホルダー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5174391" y="2141264"/>
            <a:ext cx="3907068" cy="2930301"/>
          </a:xfrm>
        </p:spPr>
      </p:pic>
      <p:sp>
        <p:nvSpPr>
          <p:cNvPr id="4" name="日付プレースホルダー 3"/>
          <p:cNvSpPr>
            <a:spLocks noGrp="1"/>
          </p:cNvSpPr>
          <p:nvPr>
            <p:ph type="dt" sz="half" idx="10"/>
          </p:nvPr>
        </p:nvSpPr>
        <p:spPr/>
        <p:txBody>
          <a:bodyPr/>
          <a:lstStyle/>
          <a:p>
            <a:fld id="{DCB2C9A2-7E64-8441-93F2-378853E25329}" type="datetime1">
              <a:rPr kumimoji="1" lang="ja-JP" altLang="en-US" smtClean="0"/>
              <a:t>2016/10/14</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研究室ミーティング</a:t>
            </a:r>
            <a:endParaRPr kumimoji="1" lang="ja-JP" altLang="en-US"/>
          </a:p>
        </p:txBody>
      </p:sp>
      <p:sp>
        <p:nvSpPr>
          <p:cNvPr id="6" name="スライド番号プレースホルダー 5"/>
          <p:cNvSpPr>
            <a:spLocks noGrp="1"/>
          </p:cNvSpPr>
          <p:nvPr>
            <p:ph type="sldNum" sz="quarter" idx="4"/>
          </p:nvPr>
        </p:nvSpPr>
        <p:spPr/>
        <p:txBody>
          <a:bodyPr/>
          <a:lstStyle/>
          <a:p>
            <a:fld id="{DA123A14-9FEA-4829-A7BE-DEE65BF4A4FB}" type="slidenum">
              <a:rPr kumimoji="1" lang="ja-JP" altLang="en-US" smtClean="0"/>
              <a:t>9</a:t>
            </a:fld>
            <a:endParaRPr kumimoji="1" lang="ja-JP" altLang="en-US"/>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652881"/>
            <a:ext cx="5205575" cy="3904182"/>
          </a:xfrm>
          <a:prstGeom prst="rect">
            <a:avLst/>
          </a:prstGeom>
        </p:spPr>
      </p:pic>
    </p:spTree>
    <p:extLst>
      <p:ext uri="{BB962C8B-B14F-4D97-AF65-F5344CB8AC3E}">
        <p14:creationId xmlns:p14="http://schemas.microsoft.com/office/powerpoint/2010/main" val="2913400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zushi_temp">
  <a:themeElements>
    <a:clrScheme name="スリップストリーム">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ユーザー定義 8">
      <a:majorFont>
        <a:latin typeface="Segoe UI Semibold"/>
        <a:ea typeface="HG創英角ｺﾞｼｯｸUB"/>
        <a:cs typeface=""/>
      </a:majorFont>
      <a:minorFont>
        <a:latin typeface="Segoe UI"/>
        <a:ea typeface="メイリオ"/>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ci16kai2.pptx" id="{F378978A-CA2F-D947-9772-A1BC1EA73B0C}" vid="{27DFFF87-3D99-5641-9763-BC5506FBC157}"/>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16kai2.pptx" id="{F378978A-CA2F-D947-9772-A1BC1EA73B0C}" vid="{0A682282-D851-874D-ADD9-9239E6420AA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kazushi_temp2</Template>
  <TotalTime>6264</TotalTime>
  <Words>1761</Words>
  <Application>Microsoft Macintosh PowerPoint</Application>
  <PresentationFormat>画面に合わせる (4:3)</PresentationFormat>
  <Paragraphs>494</Paragraphs>
  <Slides>39</Slides>
  <Notes>2</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39</vt:i4>
      </vt:variant>
    </vt:vector>
  </HeadingPairs>
  <TitlesOfParts>
    <vt:vector size="53" baseType="lpstr">
      <vt:lpstr>Calibri</vt:lpstr>
      <vt:lpstr>Calibri Light</vt:lpstr>
      <vt:lpstr>HGPｺﾞｼｯｸM</vt:lpstr>
      <vt:lpstr>HG創英角ｺﾞｼｯｸUB</vt:lpstr>
      <vt:lpstr>HG明朝B</vt:lpstr>
      <vt:lpstr>ＭＳ Ｐゴシック</vt:lpstr>
      <vt:lpstr>ＭＳ ゴシック</vt:lpstr>
      <vt:lpstr>Segoe UI</vt:lpstr>
      <vt:lpstr>Segoe UI Semibold</vt:lpstr>
      <vt:lpstr>Yu Gothic</vt:lpstr>
      <vt:lpstr>メイリオ</vt:lpstr>
      <vt:lpstr>Arial</vt:lpstr>
      <vt:lpstr>kazushi_temp</vt:lpstr>
      <vt:lpstr>デザインの設定</vt:lpstr>
      <vt:lpstr>夏休み出張報告</vt:lpstr>
      <vt:lpstr>夏休み中にやったこと</vt:lpstr>
      <vt:lpstr>MCSoC 2016</vt:lpstr>
      <vt:lpstr>リヨン（フランス）について</vt:lpstr>
      <vt:lpstr>Gara dinner</vt:lpstr>
      <vt:lpstr>２日目ディナー</vt:lpstr>
      <vt:lpstr>リヨン・サンジャイン大教会</vt:lpstr>
      <vt:lpstr>ノートルダム大聖堂</vt:lpstr>
      <vt:lpstr>フルヴィエール・古代ローマ劇場</vt:lpstr>
      <vt:lpstr>学外発表をしよう</vt:lpstr>
      <vt:lpstr>研究しよう、伝えよう</vt:lpstr>
      <vt:lpstr>アウトライン</vt:lpstr>
      <vt:lpstr>研究の進め方</vt:lpstr>
      <vt:lpstr>研究を始める前に</vt:lpstr>
      <vt:lpstr>研究方針を決める</vt:lpstr>
      <vt:lpstr>ミーティングの活用</vt:lpstr>
      <vt:lpstr>行き詰ってしまったら</vt:lpstr>
      <vt:lpstr>研究は１人でやるものではない</vt:lpstr>
      <vt:lpstr>資料の作り方</vt:lpstr>
      <vt:lpstr>資料作りの基本</vt:lpstr>
      <vt:lpstr>ストーリーにあった資料</vt:lpstr>
      <vt:lpstr>わかりやすいスライドを作るために</vt:lpstr>
      <vt:lpstr>資料へのグラフの載せ方</vt:lpstr>
      <vt:lpstr>資料で絵などを使う場合</vt:lpstr>
      <vt:lpstr>伝わる！山科的スライドデザイン</vt:lpstr>
      <vt:lpstr>見やすいフォント</vt:lpstr>
      <vt:lpstr>見やすい色</vt:lpstr>
      <vt:lpstr>図の作り方</vt:lpstr>
      <vt:lpstr>ダメな図を直してみよう～過去～</vt:lpstr>
      <vt:lpstr>ダメな図を直してみよう　～成長～</vt:lpstr>
      <vt:lpstr>先生方のスライド紹介</vt:lpstr>
      <vt:lpstr>卒論の進め方</vt:lpstr>
      <vt:lpstr>卒論の初歩</vt:lpstr>
      <vt:lpstr>研究に関する調査について</vt:lpstr>
      <vt:lpstr>締切を意識しよう</vt:lpstr>
      <vt:lpstr>具体的な卒論の書き方</vt:lpstr>
      <vt:lpstr>論文の探し方</vt:lpstr>
      <vt:lpstr>さいごに</vt:lpstr>
      <vt:lpstr>to 後輩たち</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Kazushi Yamashina</dc:creator>
  <cp:lastModifiedBy>Kazushi Yamashina</cp:lastModifiedBy>
  <cp:revision>761</cp:revision>
  <dcterms:created xsi:type="dcterms:W3CDTF">2016-08-22T05:11:30Z</dcterms:created>
  <dcterms:modified xsi:type="dcterms:W3CDTF">2016-10-14T04:01:48Z</dcterms:modified>
</cp:coreProperties>
</file>